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建议资源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7223B"/>
              </a:solidFill>
              <a:effectLst/>
            </c:spPr>
          </c:dPt>
          <c:dPt>
            <c:idx val="1"/>
            <c:bubble3D val="0"/>
            <c:spPr>
              <a:solidFill>
                <a:srgbClr val="6657D9"/>
              </a:solidFill>
              <a:effectLst/>
            </c:spPr>
          </c:dPt>
          <c:dPt>
            <c:idx val="2"/>
            <c:bubble3D val="0"/>
            <c:spPr>
              <a:solidFill>
                <a:srgbClr val="B95D4B"/>
              </a:solidFill>
              <a:effectLst/>
            </c:spPr>
          </c:dPt>
          <c:dPt>
            <c:idx val="3"/>
            <c:bubble3D val="0"/>
            <c:spPr>
              <a:solidFill>
                <a:srgbClr val="5967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选题与脚本</c:v>
                </c:pt>
                <c:pt idx="1">
                  <c:v>拍摄与设计</c:v>
                </c:pt>
                <c:pt idx="2">
                  <c:v>发布与互动</c:v>
                </c:pt>
                <c:pt idx="3">
                  <c:v>复盘归档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40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</c:ser>
        <c:firstSliceAng val="0"/>
        <c:holeSize val="66"/>
      </c:doughnutChart>
      <c:spPr>
        <a:noFill/>
        <a:ln w="12700" cap="flat">
          <a:solidFill>
            <a:srgbClr val="F7F8FB"/>
          </a:solidFill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自主练习案例｜虚构品牌。所有数字为建议/计划，不代表历史经营结果。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2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46920" y="182880"/>
            <a:ext cx="1828800" cy="1828800"/>
          </a:xfrm>
          <a:prstGeom prst="ellipse">
            <a:avLst/>
          </a:prstGeom>
          <a:solidFill>
            <a:srgbClr val="8A7FE8">
              <a:alpha val="0"/>
            </a:srgbClr>
          </a:solidFill>
          <a:ln w="17780">
            <a:solidFill>
              <a:srgbClr val="8A7FE8">
                <a:alpha val="3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235440" y="-228600"/>
            <a:ext cx="2651760" cy="2651760"/>
          </a:xfrm>
          <a:prstGeom prst="ellipse">
            <a:avLst/>
          </a:prstGeom>
          <a:solidFill>
            <a:srgbClr val="8A7FE8">
              <a:alpha val="0"/>
            </a:srgbClr>
          </a:solidFill>
          <a:ln w="15875">
            <a:solidFill>
              <a:srgbClr val="8A7FE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732520" y="-731520"/>
            <a:ext cx="3657600" cy="3657600"/>
          </a:xfrm>
          <a:prstGeom prst="ellipse">
            <a:avLst/>
          </a:prstGeom>
          <a:solidFill>
            <a:srgbClr val="8A7FE8">
              <a:alpha val="0"/>
            </a:srgbClr>
          </a:solidFill>
          <a:ln w="13970">
            <a:solidFill>
              <a:srgbClr val="8A7FE8">
                <a:alpha val="14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-502920" y="5897880"/>
            <a:ext cx="1371600" cy="1371600"/>
          </a:xfrm>
          <a:prstGeom prst="ellipse">
            <a:avLst/>
          </a:prstGeom>
          <a:solidFill>
            <a:srgbClr val="D88978">
              <a:alpha val="0"/>
            </a:srgbClr>
          </a:solidFill>
          <a:ln w="12700">
            <a:solidFill>
              <a:srgbClr val="D88978">
                <a:alpha val="2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-960120" y="5440680"/>
            <a:ext cx="2286000" cy="2286000"/>
          </a:xfrm>
          <a:prstGeom prst="ellipse">
            <a:avLst/>
          </a:prstGeom>
          <a:solidFill>
            <a:srgbClr val="D88978">
              <a:alpha val="0"/>
            </a:srgbClr>
          </a:solidFill>
          <a:ln w="10795">
            <a:solidFill>
              <a:srgbClr val="D88978">
                <a:alpha val="1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1417320" y="4983480"/>
            <a:ext cx="3200400" cy="3200400"/>
          </a:xfrm>
          <a:prstGeom prst="ellipse">
            <a:avLst/>
          </a:prstGeom>
          <a:solidFill>
            <a:srgbClr val="D88978">
              <a:alpha val="0"/>
            </a:srgbClr>
          </a:solidFill>
          <a:ln w="8890">
            <a:solidFill>
              <a:srgbClr val="D88978">
                <a:alpha val="8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530352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0664" y="539496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58368" y="1335024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spc="140" kern="0" dirty="0">
                <a:solidFill>
                  <a:srgbClr val="D8897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一隅咖啡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58368" y="1737360"/>
            <a:ext cx="585216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社区门店内容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增长提案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694944" y="3529584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9E1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让附近的人知道：什么时候，值得来坐一会儿。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694944" y="4343400"/>
            <a:ext cx="201168" cy="201168"/>
          </a:xfrm>
          <a:prstGeom prst="ellipse">
            <a:avLst/>
          </a:prstGeom>
          <a:solidFill>
            <a:srgbClr val="8A7FE8"/>
          </a:solidFill>
          <a:ln w="12700">
            <a:solidFill>
              <a:srgbClr val="8A7FE8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4288536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 天建议框架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2926080" y="4343400"/>
            <a:ext cx="201168" cy="201168"/>
          </a:xfrm>
          <a:prstGeom prst="ellipse">
            <a:avLst/>
          </a:prstGeom>
          <a:solidFill>
            <a:srgbClr val="D88978"/>
          </a:solidFill>
          <a:ln w="12700">
            <a:solidFill>
              <a:srgbClr val="D88978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36976" y="4288536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内容样片嵌入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94944" y="4965192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AEB8C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策略演示版｜不含真实门店经营数据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 rot="-240000">
            <a:off x="6373368" y="1755648"/>
            <a:ext cx="2139696" cy="2804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19" name="Image 0" descr="一隅咖啡自主练习图文卡片 03-quiet-afterno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-240000">
            <a:off x="6446520" y="1828800"/>
            <a:ext cx="1993392" cy="2657856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 rot="240000">
            <a:off x="9573768" y="1554480"/>
            <a:ext cx="2020824" cy="2645664"/>
          </a:xfrm>
          <a:prstGeom prst="roundRect">
            <a:avLst>
              <a:gd name="adj" fmla="val 271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21" name="Image 1" descr="一隅咖啡自主练习图文卡片 06-clos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0000">
            <a:off x="9646920" y="1627632"/>
            <a:ext cx="1874520" cy="2499360"/>
          </a:xfrm>
          <a:prstGeom prst="rect">
            <a:avLst/>
          </a:prstGeom>
        </p:spPr>
      </p:pic>
      <p:sp>
        <p:nvSpPr>
          <p:cNvPr id="22" name="Shape 18"/>
          <p:cNvSpPr/>
          <p:nvPr/>
        </p:nvSpPr>
        <p:spPr>
          <a:xfrm>
            <a:off x="7772400" y="1225296"/>
            <a:ext cx="2478024" cy="3255264"/>
          </a:xfrm>
          <a:prstGeom prst="roundRect">
            <a:avLst>
              <a:gd name="adj" fmla="val 2214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23" name="Image 2" descr="一隅咖啡自主练习图文卡片 01-cov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5552" y="1298448"/>
            <a:ext cx="2331720" cy="3108960"/>
          </a:xfrm>
          <a:prstGeom prst="rect">
            <a:avLst/>
          </a:prstGeom>
        </p:spPr>
      </p:pic>
      <p:sp>
        <p:nvSpPr>
          <p:cNvPr id="24" name="Shape 19"/>
          <p:cNvSpPr/>
          <p:nvPr/>
        </p:nvSpPr>
        <p:spPr>
          <a:xfrm>
            <a:off x="8366760" y="4855464"/>
            <a:ext cx="1920240" cy="310896"/>
          </a:xfrm>
          <a:prstGeom prst="roundRect">
            <a:avLst>
              <a:gd name="adj" fmla="val 23529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5" name="Text 20"/>
          <p:cNvSpPr/>
          <p:nvPr/>
        </p:nvSpPr>
        <p:spPr>
          <a:xfrm>
            <a:off x="8449056" y="4864608"/>
            <a:ext cx="175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已使用现有 XHS 样片</a:t>
            </a:r>
            <a:endParaRPr lang="en-US" sz="1000" dirty="0"/>
          </a:p>
        </p:txBody>
      </p:sp>
      <p:sp>
        <p:nvSpPr>
          <p:cNvPr id="26" name="Text 21"/>
          <p:cNvSpPr/>
          <p:nvPr/>
        </p:nvSpPr>
        <p:spPr>
          <a:xfrm>
            <a:off x="8229600" y="5285232"/>
            <a:ext cx="2286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B8C2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封面 / 场景 / 收尾</a:t>
            </a:r>
            <a:endParaRPr lang="en-US" sz="1050" dirty="0"/>
          </a:p>
        </p:txBody>
      </p:sp>
      <p:sp>
        <p:nvSpPr>
          <p:cNvPr id="27" name="Text 22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EB8C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自主练习命题；品牌、空间与产品均为虚构，不代表真实客户合作或经营结果。</a:t>
            </a:r>
            <a:endParaRPr lang="en-US" sz="820" dirty="0"/>
          </a:p>
        </p:txBody>
      </p:sp>
      <p:sp>
        <p:nvSpPr>
          <p:cNvPr id="28" name="Text 23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AEB8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722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3931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D88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30 天行动计划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12648" y="694944"/>
            <a:ext cx="7543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完成一次从“主题”到“复盘”的小循环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9381744" y="329184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4040" y="33832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1316736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B8C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每一段都产出可检查的东西；不把结果承诺写进计划。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13232" y="4590288"/>
            <a:ext cx="2331720" cy="1481328"/>
          </a:xfrm>
          <a:prstGeom prst="roundRect">
            <a:avLst>
              <a:gd name="adj" fmla="val 4321"/>
            </a:avLst>
          </a:prstGeom>
          <a:solidFill>
            <a:srgbClr val="2A3856"/>
          </a:solidFill>
          <a:ln w="15240">
            <a:solidFill>
              <a:srgbClr val="A9B8D8">
                <a:alpha val="5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32688" y="4809744"/>
            <a:ext cx="841248" cy="310896"/>
          </a:xfrm>
          <a:prstGeom prst="roundRect">
            <a:avLst>
              <a:gd name="adj" fmla="val 23529"/>
            </a:avLst>
          </a:prstGeom>
          <a:solidFill>
            <a:srgbClr val="A9B8D8"/>
          </a:solidFill>
          <a:ln w="12700">
            <a:solidFill>
              <a:srgbClr val="A9B8D8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14984" y="4818888"/>
            <a:ext cx="6766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D1–7</a:t>
            </a:r>
            <a:endParaRPr lang="en-US" sz="980" dirty="0"/>
          </a:p>
        </p:txBody>
      </p:sp>
      <p:sp>
        <p:nvSpPr>
          <p:cNvPr id="10" name="Text 8"/>
          <p:cNvSpPr/>
          <p:nvPr/>
        </p:nvSpPr>
        <p:spPr>
          <a:xfrm>
            <a:off x="932688" y="5248656"/>
            <a:ext cx="1892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校准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32688" y="5632704"/>
            <a:ext cx="18928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D5DC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核对场景与素材</a:t>
            </a:r>
            <a:endParaRPr lang="en-US" sz="1070" dirty="0"/>
          </a:p>
          <a:p>
            <a:pPr indent="0" marL="0">
              <a:buNone/>
            </a:pPr>
            <a:r>
              <a:rPr lang="en-US" sz="1070" dirty="0">
                <a:solidFill>
                  <a:srgbClr val="D5DC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输出：1 页简报 + 12 个主题</a:t>
            </a:r>
            <a:endParaRPr lang="en-US" sz="1070" dirty="0"/>
          </a:p>
        </p:txBody>
      </p:sp>
      <p:sp>
        <p:nvSpPr>
          <p:cNvPr id="12" name="Shape 10"/>
          <p:cNvSpPr/>
          <p:nvPr/>
        </p:nvSpPr>
        <p:spPr>
          <a:xfrm>
            <a:off x="3008376" y="3877056"/>
            <a:ext cx="2331720" cy="2194560"/>
          </a:xfrm>
          <a:prstGeom prst="roundRect">
            <a:avLst>
              <a:gd name="adj" fmla="val 2917"/>
            </a:avLst>
          </a:prstGeom>
          <a:solidFill>
            <a:srgbClr val="3A3B6A"/>
          </a:solidFill>
          <a:ln w="15240">
            <a:solidFill>
              <a:srgbClr val="8A7FE8">
                <a:alpha val="5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27832" y="4096512"/>
            <a:ext cx="841248" cy="310896"/>
          </a:xfrm>
          <a:prstGeom prst="roundRect">
            <a:avLst>
              <a:gd name="adj" fmla="val 23529"/>
            </a:avLst>
          </a:prstGeom>
          <a:solidFill>
            <a:srgbClr val="6657D9"/>
          </a:solidFill>
          <a:ln w="12700">
            <a:solidFill>
              <a:srgbClr val="6657D9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10128" y="4105656"/>
            <a:ext cx="6766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D8–14</a:t>
            </a:r>
            <a:endParaRPr lang="en-US" sz="980" dirty="0"/>
          </a:p>
        </p:txBody>
      </p:sp>
      <p:sp>
        <p:nvSpPr>
          <p:cNvPr id="15" name="Text 13"/>
          <p:cNvSpPr/>
          <p:nvPr/>
        </p:nvSpPr>
        <p:spPr>
          <a:xfrm>
            <a:off x="3227832" y="4535424"/>
            <a:ext cx="1892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建模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3227832" y="4919472"/>
            <a:ext cx="189280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D5DC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搭 3 套内容模板</a:t>
            </a:r>
            <a:endParaRPr lang="en-US" sz="1070" dirty="0"/>
          </a:p>
          <a:p>
            <a:pPr indent="0" marL="0">
              <a:buNone/>
            </a:pPr>
            <a:r>
              <a:rPr lang="en-US" sz="1070" dirty="0">
                <a:solidFill>
                  <a:srgbClr val="D5DC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输出：母题与渠道改写</a:t>
            </a:r>
            <a:endParaRPr lang="en-US" sz="1070" dirty="0"/>
          </a:p>
        </p:txBody>
      </p:sp>
      <p:sp>
        <p:nvSpPr>
          <p:cNvPr id="17" name="Shape 15"/>
          <p:cNvSpPr/>
          <p:nvPr/>
        </p:nvSpPr>
        <p:spPr>
          <a:xfrm>
            <a:off x="5303520" y="3127248"/>
            <a:ext cx="2331720" cy="2944368"/>
          </a:xfrm>
          <a:prstGeom prst="roundRect">
            <a:avLst>
              <a:gd name="adj" fmla="val 2745"/>
            </a:avLst>
          </a:prstGeom>
          <a:solidFill>
            <a:srgbClr val="684554"/>
          </a:solidFill>
          <a:ln w="15240">
            <a:solidFill>
              <a:srgbClr val="D88978">
                <a:alpha val="5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522976" y="3346704"/>
            <a:ext cx="8412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605272" y="3355848"/>
            <a:ext cx="6766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D15–21</a:t>
            </a:r>
            <a:endParaRPr lang="en-US" sz="980" dirty="0"/>
          </a:p>
        </p:txBody>
      </p:sp>
      <p:sp>
        <p:nvSpPr>
          <p:cNvPr id="20" name="Text 18"/>
          <p:cNvSpPr/>
          <p:nvPr/>
        </p:nvSpPr>
        <p:spPr>
          <a:xfrm>
            <a:off x="5522976" y="3785616"/>
            <a:ext cx="1892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发布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5522976" y="4169664"/>
            <a:ext cx="1892808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D5DC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个主内容 + 复用</a:t>
            </a:r>
            <a:endParaRPr lang="en-US" sz="1070" dirty="0"/>
          </a:p>
          <a:p>
            <a:pPr indent="0" marL="0">
              <a:buNone/>
            </a:pPr>
            <a:r>
              <a:rPr lang="en-US" sz="1070" dirty="0">
                <a:solidFill>
                  <a:srgbClr val="D5DC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输出：1 周真实运行记录</a:t>
            </a:r>
            <a:endParaRPr lang="en-US" sz="1070" dirty="0"/>
          </a:p>
        </p:txBody>
      </p:sp>
      <p:sp>
        <p:nvSpPr>
          <p:cNvPr id="22" name="Shape 20"/>
          <p:cNvSpPr/>
          <p:nvPr/>
        </p:nvSpPr>
        <p:spPr>
          <a:xfrm>
            <a:off x="7598664" y="2359152"/>
            <a:ext cx="2670048" cy="3712464"/>
          </a:xfrm>
          <a:prstGeom prst="roundRect">
            <a:avLst>
              <a:gd name="adj" fmla="val 2397"/>
            </a:avLst>
          </a:prstGeom>
          <a:solidFill>
            <a:srgbClr val="3E554B"/>
          </a:solidFill>
          <a:ln w="15240">
            <a:solidFill>
              <a:srgbClr val="AFC0AA">
                <a:alpha val="52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818120" y="2578608"/>
            <a:ext cx="841248" cy="310896"/>
          </a:xfrm>
          <a:prstGeom prst="roundRect">
            <a:avLst>
              <a:gd name="adj" fmla="val 23529"/>
            </a:avLst>
          </a:prstGeom>
          <a:solidFill>
            <a:srgbClr val="596753"/>
          </a:solidFill>
          <a:ln w="12700">
            <a:solidFill>
              <a:srgbClr val="59675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900416" y="2587752"/>
            <a:ext cx="6766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8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D22–30</a:t>
            </a:r>
            <a:endParaRPr lang="en-US" sz="980" dirty="0"/>
          </a:p>
        </p:txBody>
      </p:sp>
      <p:sp>
        <p:nvSpPr>
          <p:cNvPr id="25" name="Text 23"/>
          <p:cNvSpPr/>
          <p:nvPr/>
        </p:nvSpPr>
        <p:spPr>
          <a:xfrm>
            <a:off x="7818120" y="3017520"/>
            <a:ext cx="22311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复盘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7818120" y="3401568"/>
            <a:ext cx="2231136" cy="250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D5DC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保留 / 停止 / 调整</a:t>
            </a:r>
            <a:endParaRPr lang="en-US" sz="1070" dirty="0"/>
          </a:p>
          <a:p>
            <a:pPr indent="0" marL="0">
              <a:buNone/>
            </a:pPr>
            <a:r>
              <a:rPr lang="en-US" sz="1070" dirty="0">
                <a:solidFill>
                  <a:srgbClr val="D5DC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输出：下一轮行动清单</a:t>
            </a:r>
            <a:endParaRPr lang="en-US" sz="1070" dirty="0"/>
          </a:p>
        </p:txBody>
      </p:sp>
      <p:sp>
        <p:nvSpPr>
          <p:cNvPr id="27" name="Shape 25"/>
          <p:cNvSpPr/>
          <p:nvPr/>
        </p:nvSpPr>
        <p:spPr>
          <a:xfrm>
            <a:off x="10314432" y="2423160"/>
            <a:ext cx="822960" cy="-713232"/>
          </a:xfrm>
          <a:prstGeom prst="line">
            <a:avLst/>
          </a:prstGeom>
          <a:noFill/>
          <a:ln w="25400">
            <a:solidFill>
              <a:srgbClr val="D88978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10652760" y="1005840"/>
            <a:ext cx="1051560" cy="105156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50800" dist="50800" dir="2700000">
              <a:srgbClr val="17223B">
                <a:alpha val="2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10826496" y="1197864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B95D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下一周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10826496" y="1499616"/>
            <a:ext cx="713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可持续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7918704" y="3776472"/>
            <a:ext cx="128016" cy="128016"/>
          </a:xfrm>
          <a:prstGeom prst="ellipse">
            <a:avLst/>
          </a:prstGeom>
          <a:solidFill>
            <a:srgbClr val="AFC0AA"/>
          </a:solidFill>
          <a:ln w="12700">
            <a:solidFill>
              <a:srgbClr val="AFC0AA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156448" y="3730752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4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收藏 / 私信里的场景词</a:t>
            </a:r>
            <a:endParaRPr lang="en-US" sz="1040" dirty="0"/>
          </a:p>
        </p:txBody>
      </p:sp>
      <p:sp>
        <p:nvSpPr>
          <p:cNvPr id="33" name="Shape 31"/>
          <p:cNvSpPr/>
          <p:nvPr/>
        </p:nvSpPr>
        <p:spPr>
          <a:xfrm>
            <a:off x="7918704" y="4224528"/>
            <a:ext cx="128016" cy="128016"/>
          </a:xfrm>
          <a:prstGeom prst="ellipse">
            <a:avLst/>
          </a:prstGeom>
          <a:solidFill>
            <a:srgbClr val="AFC0AA"/>
          </a:solidFill>
          <a:ln w="12700">
            <a:solidFill>
              <a:srgbClr val="AFC0AA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156448" y="4178808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4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到店询问与点单反馈</a:t>
            </a:r>
            <a:endParaRPr lang="en-US" sz="1040" dirty="0"/>
          </a:p>
        </p:txBody>
      </p:sp>
      <p:sp>
        <p:nvSpPr>
          <p:cNvPr id="35" name="Shape 33"/>
          <p:cNvSpPr/>
          <p:nvPr/>
        </p:nvSpPr>
        <p:spPr>
          <a:xfrm>
            <a:off x="7918704" y="4672584"/>
            <a:ext cx="128016" cy="128016"/>
          </a:xfrm>
          <a:prstGeom prst="ellipse">
            <a:avLst/>
          </a:prstGeom>
          <a:solidFill>
            <a:srgbClr val="AFC0AA"/>
          </a:solidFill>
          <a:ln w="12700">
            <a:solidFill>
              <a:srgbClr val="AFC0AA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156448" y="4626864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4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单条内容的复用成本</a:t>
            </a:r>
            <a:endParaRPr lang="en-US" sz="1040" dirty="0"/>
          </a:p>
        </p:txBody>
      </p:sp>
      <p:sp>
        <p:nvSpPr>
          <p:cNvPr id="37" name="Shape 35"/>
          <p:cNvSpPr/>
          <p:nvPr/>
        </p:nvSpPr>
        <p:spPr>
          <a:xfrm>
            <a:off x="10497312" y="2788920"/>
            <a:ext cx="1353312" cy="2962656"/>
          </a:xfrm>
          <a:prstGeom prst="roundRect">
            <a:avLst>
              <a:gd name="adj" fmla="val 4054"/>
            </a:avLst>
          </a:prstGeom>
          <a:solidFill>
            <a:srgbClr val="22304B"/>
          </a:solidFill>
          <a:ln w="12700">
            <a:solidFill>
              <a:srgbClr val="33415D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725912" y="3063240"/>
            <a:ext cx="89611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上线前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最后校对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10780776" y="3995928"/>
            <a:ext cx="786384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CAD3E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CAD3E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价格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CAD3E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地址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CAD3E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CAD3E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授权</a:t>
            </a:r>
            <a:endParaRPr lang="en-US" sz="1150" dirty="0"/>
          </a:p>
        </p:txBody>
      </p:sp>
      <p:sp>
        <p:nvSpPr>
          <p:cNvPr id="40" name="Shape 38"/>
          <p:cNvSpPr/>
          <p:nvPr/>
        </p:nvSpPr>
        <p:spPr>
          <a:xfrm>
            <a:off x="10771632" y="5285232"/>
            <a:ext cx="804672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0853928" y="5294376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再发布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EB8C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自主练习案例｜虚构品牌｜不含真实客户数据；行动项与观察信号均为建议。</a:t>
            </a:r>
            <a:endParaRPr lang="en-US" sz="820" dirty="0"/>
          </a:p>
        </p:txBody>
      </p:sp>
      <p:sp>
        <p:nvSpPr>
          <p:cNvPr id="43" name="Text 41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AEB8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3931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6657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目标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12648" y="694944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5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 天，不追“爆款”；先建立可持续的到店理由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9381744" y="329184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4040" y="33832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960120" y="1984248"/>
            <a:ext cx="3657600" cy="3657600"/>
          </a:xfrm>
          <a:prstGeom prst="ellipse">
            <a:avLst/>
          </a:prstGeom>
          <a:solidFill>
            <a:srgbClr val="A9B8D8">
              <a:alpha val="0"/>
            </a:srgbClr>
          </a:solidFill>
          <a:ln w="177800">
            <a:solidFill>
              <a:srgbClr val="A9B8D8">
                <a:alpha val="8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453896" y="2478024"/>
            <a:ext cx="2670048" cy="2670048"/>
          </a:xfrm>
          <a:prstGeom prst="ellipse">
            <a:avLst/>
          </a:prstGeom>
          <a:solidFill>
            <a:srgbClr val="A9B8D8">
              <a:alpha val="0"/>
            </a:srgbClr>
          </a:solidFill>
          <a:ln w="175895">
            <a:solidFill>
              <a:srgbClr val="A9B8D8">
                <a:alpha val="74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965960" y="2990088"/>
            <a:ext cx="1645920" cy="1645920"/>
          </a:xfrm>
          <a:prstGeom prst="ellipse">
            <a:avLst/>
          </a:prstGeom>
          <a:solidFill>
            <a:srgbClr val="A9B8D8">
              <a:alpha val="0"/>
            </a:srgbClr>
          </a:solidFill>
          <a:ln w="173990">
            <a:solidFill>
              <a:srgbClr val="A9B8D8">
                <a:alpha val="66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65960" y="2990088"/>
            <a:ext cx="1645920" cy="1645920"/>
          </a:xfrm>
          <a:prstGeom prst="ellipse">
            <a:avLst/>
          </a:prstGeom>
          <a:solidFill>
            <a:srgbClr val="17223B"/>
          </a:solidFill>
          <a:ln w="12700">
            <a:solidFill>
              <a:srgbClr val="17223B">
                <a:alpha val="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17223B">
                <a:alpha val="17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304288" y="3264408"/>
            <a:ext cx="96926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到店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理由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731520" y="1975104"/>
            <a:ext cx="1078992" cy="310896"/>
          </a:xfrm>
          <a:prstGeom prst="roundRect">
            <a:avLst>
              <a:gd name="adj" fmla="val 23529"/>
            </a:avLst>
          </a:prstGeom>
          <a:solidFill>
            <a:srgbClr val="E8E5FB"/>
          </a:solidFill>
          <a:ln w="12700">
            <a:solidFill>
              <a:srgbClr val="E8E5FB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13816" y="198424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6657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被看见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941832" y="5212080"/>
            <a:ext cx="1078992" cy="310896"/>
          </a:xfrm>
          <a:prstGeom prst="roundRect">
            <a:avLst>
              <a:gd name="adj" fmla="val 23529"/>
            </a:avLst>
          </a:prstGeom>
          <a:solidFill>
            <a:srgbClr val="F2E2DE"/>
          </a:solidFill>
          <a:ln w="12700">
            <a:solidFill>
              <a:srgbClr val="F2E2DE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4128" y="5221224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95D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被理解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813048" y="4782312"/>
            <a:ext cx="1078992" cy="310896"/>
          </a:xfrm>
          <a:prstGeom prst="roundRect">
            <a:avLst>
              <a:gd name="adj" fmla="val 23529"/>
            </a:avLst>
          </a:prstGeom>
          <a:solidFill>
            <a:srgbClr val="E3E9E1"/>
          </a:solidFill>
          <a:ln w="12700">
            <a:solidFill>
              <a:srgbClr val="E3E9E1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95344" y="479145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9675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被想起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04672" y="3218688"/>
            <a:ext cx="1097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目标顺序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04672" y="3520440"/>
            <a:ext cx="1143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先说清场景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再说明产品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最后形成记忆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870448" y="1764792"/>
            <a:ext cx="0" cy="3611880"/>
          </a:xfrm>
          <a:prstGeom prst="line">
            <a:avLst/>
          </a:prstGeom>
          <a:noFill/>
          <a:ln w="25400">
            <a:solidFill>
              <a:srgbClr val="CBD3E1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742432" y="1837944"/>
            <a:ext cx="256032" cy="256032"/>
          </a:xfrm>
          <a:prstGeom prst="ellipse">
            <a:avLst/>
          </a:prstGeom>
          <a:solidFill>
            <a:srgbClr val="6657D9"/>
          </a:solidFill>
          <a:ln w="12700">
            <a:solidFill>
              <a:srgbClr val="6657D9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99632" y="1627632"/>
            <a:ext cx="5303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6657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784848" y="1618488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说清三种到店场景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784848" y="2029968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清晨带走 / 午后独处 / 周末慢聊</a:t>
            </a:r>
            <a:endParaRPr lang="en-US" sz="1220" dirty="0"/>
          </a:p>
        </p:txBody>
      </p:sp>
      <p:sp>
        <p:nvSpPr>
          <p:cNvPr id="24" name="Shape 22"/>
          <p:cNvSpPr/>
          <p:nvPr/>
        </p:nvSpPr>
        <p:spPr>
          <a:xfrm>
            <a:off x="5742432" y="3154680"/>
            <a:ext cx="256032" cy="256032"/>
          </a:xfrm>
          <a:prstGeom prst="ellipse">
            <a:avLst/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199632" y="2944368"/>
            <a:ext cx="5303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B95D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784848" y="2935224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形成每周可执行节奏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6784848" y="3346704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 个主内容 + 复用 + 门店回流</a:t>
            </a:r>
            <a:endParaRPr lang="en-US" sz="1220" dirty="0"/>
          </a:p>
        </p:txBody>
      </p:sp>
      <p:sp>
        <p:nvSpPr>
          <p:cNvPr id="28" name="Shape 26"/>
          <p:cNvSpPr/>
          <p:nvPr/>
        </p:nvSpPr>
        <p:spPr>
          <a:xfrm>
            <a:off x="5742432" y="4471416"/>
            <a:ext cx="256032" cy="256032"/>
          </a:xfrm>
          <a:prstGeom prst="ellipse">
            <a:avLst/>
          </a:prstGeom>
          <a:solidFill>
            <a:srgbClr val="596753"/>
          </a:solidFill>
          <a:ln w="12700">
            <a:solidFill>
              <a:srgbClr val="596753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99632" y="4261104"/>
            <a:ext cx="5303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967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784848" y="425196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让渠道承担不同任务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6784848" y="4663440"/>
            <a:ext cx="4343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发现、提醒、现场承接，不复制粘贴</a:t>
            </a:r>
            <a:endParaRPr lang="en-US" sz="1220" dirty="0"/>
          </a:p>
        </p:txBody>
      </p:sp>
      <p:sp>
        <p:nvSpPr>
          <p:cNvPr id="32" name="Shape 30"/>
          <p:cNvSpPr/>
          <p:nvPr/>
        </p:nvSpPr>
        <p:spPr>
          <a:xfrm>
            <a:off x="6062472" y="5623560"/>
            <a:ext cx="5276088" cy="576072"/>
          </a:xfrm>
          <a:prstGeom prst="roundRect">
            <a:avLst>
              <a:gd name="adj" fmla="val 9524"/>
            </a:avLst>
          </a:prstGeom>
          <a:solidFill>
            <a:srgbClr val="DCE5F5"/>
          </a:solidFill>
          <a:ln w="12700">
            <a:solidFill>
              <a:srgbClr val="DCE5F5">
                <a:alpha val="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18504" y="5715000"/>
            <a:ext cx="4736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交付判断：内容资产是否清楚、可执行、可复用；不以播放量或销量作保证。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9AA4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策略命题，不含真实客户数据；所有数字均为建议/计划。</a:t>
            </a:r>
            <a:endParaRPr lang="en-US" sz="820" dirty="0"/>
          </a:p>
        </p:txBody>
      </p:sp>
      <p:sp>
        <p:nvSpPr>
          <p:cNvPr id="35" name="Text 33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AA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722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3931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D88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问题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12648" y="694944"/>
            <a:ext cx="8458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问题不在“没内容”，而在信息没有接成一条路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9381744" y="329184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4040" y="33832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1353312"/>
            <a:ext cx="5669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7C1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从“刷到”到“想来”之间，常见三个内容断点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1152144" y="3273552"/>
            <a:ext cx="1335024" cy="0"/>
          </a:xfrm>
          <a:prstGeom prst="line">
            <a:avLst/>
          </a:prstGeom>
          <a:noFill/>
          <a:ln w="27940">
            <a:solidFill>
              <a:srgbClr val="A9B8D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72384" y="3273552"/>
            <a:ext cx="1682496" cy="0"/>
          </a:xfrm>
          <a:prstGeom prst="line">
            <a:avLst/>
          </a:prstGeom>
          <a:noFill/>
          <a:ln w="27940">
            <a:solidFill>
              <a:srgbClr val="7E8AA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358384" y="3273552"/>
            <a:ext cx="1883664" cy="0"/>
          </a:xfrm>
          <a:prstGeom prst="line">
            <a:avLst/>
          </a:prstGeom>
          <a:noFill/>
          <a:ln w="27940">
            <a:solidFill>
              <a:srgbClr val="7E8AA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827264" y="3273552"/>
            <a:ext cx="2103120" cy="0"/>
          </a:xfrm>
          <a:prstGeom prst="line">
            <a:avLst/>
          </a:prstGeom>
          <a:noFill/>
          <a:ln w="27940">
            <a:solidFill>
              <a:srgbClr val="7E8AA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68680" y="2990088"/>
            <a:ext cx="566928" cy="566928"/>
          </a:xfrm>
          <a:prstGeom prst="ellipse">
            <a:avLst/>
          </a:prstGeom>
          <a:solidFill>
            <a:srgbClr val="A9B8D8"/>
          </a:solidFill>
          <a:ln w="25400">
            <a:solidFill>
              <a:srgbClr val="A9B8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" y="370332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附近居民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88920" y="2990088"/>
            <a:ext cx="566928" cy="566928"/>
          </a:xfrm>
          <a:prstGeom prst="ellipse">
            <a:avLst/>
          </a:prstGeom>
          <a:solidFill>
            <a:srgbClr val="24324E"/>
          </a:solidFill>
          <a:ln w="25400">
            <a:solidFill>
              <a:srgbClr val="8A7F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404872" y="370332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刷到内容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074920" y="2990088"/>
            <a:ext cx="566928" cy="566928"/>
          </a:xfrm>
          <a:prstGeom prst="ellipse">
            <a:avLst/>
          </a:prstGeom>
          <a:solidFill>
            <a:srgbClr val="24324E"/>
          </a:solidFill>
          <a:ln w="25400">
            <a:solidFill>
              <a:srgbClr val="D8897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90872" y="370332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理解场景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543800" y="2990088"/>
            <a:ext cx="566928" cy="566928"/>
          </a:xfrm>
          <a:prstGeom prst="ellipse">
            <a:avLst/>
          </a:prstGeom>
          <a:solidFill>
            <a:srgbClr val="24324E"/>
          </a:solidFill>
          <a:ln w="25400">
            <a:solidFill>
              <a:srgbClr val="D5A66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59752" y="370332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产生理由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10241280" y="2990088"/>
            <a:ext cx="566928" cy="566928"/>
          </a:xfrm>
          <a:prstGeom prst="ellipse">
            <a:avLst/>
          </a:prstGeom>
          <a:solidFill>
            <a:srgbClr val="AFC0AA"/>
          </a:solidFill>
          <a:ln w="25400">
            <a:solidFill>
              <a:srgbClr val="AFC0A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857232" y="370332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门店承接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331720" y="3118104"/>
            <a:ext cx="310896" cy="310896"/>
          </a:xfrm>
          <a:prstGeom prst="ellipse">
            <a:avLst/>
          </a:prstGeom>
          <a:solidFill>
            <a:srgbClr val="B95D4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368296" y="313639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1527048" y="1901952"/>
            <a:ext cx="1938528" cy="841248"/>
          </a:xfrm>
          <a:prstGeom prst="roundRect">
            <a:avLst>
              <a:gd name="adj" fmla="val 5435"/>
            </a:avLst>
          </a:prstGeom>
          <a:solidFill>
            <a:srgbClr val="24324E"/>
          </a:solidFill>
          <a:ln w="12700">
            <a:solidFill>
              <a:srgbClr val="D88978">
                <a:alpha val="6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691640" y="2029968"/>
            <a:ext cx="301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D88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2075688" y="2002536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只讲产品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1691640" y="235000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30" dirty="0">
                <a:solidFill>
                  <a:srgbClr val="B8C1D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没说“什么时候适合来”</a:t>
            </a:r>
            <a:endParaRPr lang="en-US" sz="1030" dirty="0"/>
          </a:p>
        </p:txBody>
      </p:sp>
      <p:sp>
        <p:nvSpPr>
          <p:cNvPr id="27" name="Shape 25"/>
          <p:cNvSpPr/>
          <p:nvPr/>
        </p:nvSpPr>
        <p:spPr>
          <a:xfrm>
            <a:off x="2487168" y="2743200"/>
            <a:ext cx="0" cy="347472"/>
          </a:xfrm>
          <a:prstGeom prst="line">
            <a:avLst/>
          </a:prstGeom>
          <a:noFill/>
          <a:ln w="13970">
            <a:solidFill>
              <a:srgbClr val="D8897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99432" y="3118104"/>
            <a:ext cx="310896" cy="310896"/>
          </a:xfrm>
          <a:prstGeom prst="ellipse">
            <a:avLst/>
          </a:prstGeom>
          <a:solidFill>
            <a:srgbClr val="B95D4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36008" y="313639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3794760" y="4133088"/>
            <a:ext cx="1938528" cy="841248"/>
          </a:xfrm>
          <a:prstGeom prst="roundRect">
            <a:avLst>
              <a:gd name="adj" fmla="val 5435"/>
            </a:avLst>
          </a:prstGeom>
          <a:solidFill>
            <a:srgbClr val="24324E"/>
          </a:solidFill>
          <a:ln w="12700">
            <a:solidFill>
              <a:srgbClr val="D88978">
                <a:alpha val="65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959352" y="4261104"/>
            <a:ext cx="301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D88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343400" y="4233672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渠道复制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3959352" y="4581144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30" dirty="0">
                <a:solidFill>
                  <a:srgbClr val="B8C1D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小红书与朋友圈同一句话</a:t>
            </a:r>
            <a:endParaRPr lang="en-US" sz="1030" dirty="0"/>
          </a:p>
        </p:txBody>
      </p:sp>
      <p:sp>
        <p:nvSpPr>
          <p:cNvPr id="34" name="Shape 32"/>
          <p:cNvSpPr/>
          <p:nvPr/>
        </p:nvSpPr>
        <p:spPr>
          <a:xfrm>
            <a:off x="4754880" y="3456432"/>
            <a:ext cx="0" cy="676656"/>
          </a:xfrm>
          <a:prstGeom prst="line">
            <a:avLst/>
          </a:prstGeom>
          <a:noFill/>
          <a:ln w="13970">
            <a:solidFill>
              <a:srgbClr val="D8897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7086600" y="3118104"/>
            <a:ext cx="310896" cy="310896"/>
          </a:xfrm>
          <a:prstGeom prst="ellipse">
            <a:avLst/>
          </a:prstGeom>
          <a:solidFill>
            <a:srgbClr val="B95D4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123176" y="3136392"/>
            <a:ext cx="23774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6281928" y="1901952"/>
            <a:ext cx="1938528" cy="841248"/>
          </a:xfrm>
          <a:prstGeom prst="roundRect">
            <a:avLst>
              <a:gd name="adj" fmla="val 5435"/>
            </a:avLst>
          </a:prstGeom>
          <a:solidFill>
            <a:srgbClr val="24324E"/>
          </a:solidFill>
          <a:ln w="12700">
            <a:solidFill>
              <a:srgbClr val="D88978">
                <a:alpha val="65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446520" y="2029968"/>
            <a:ext cx="30175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D88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50" dirty="0"/>
          </a:p>
        </p:txBody>
      </p:sp>
      <p:sp>
        <p:nvSpPr>
          <p:cNvPr id="39" name="Text 37"/>
          <p:cNvSpPr/>
          <p:nvPr/>
        </p:nvSpPr>
        <p:spPr>
          <a:xfrm>
            <a:off x="6830568" y="2002536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现场断链</a:t>
            </a:r>
            <a:endParaRPr lang="en-US" sz="1350" dirty="0"/>
          </a:p>
        </p:txBody>
      </p:sp>
      <p:sp>
        <p:nvSpPr>
          <p:cNvPr id="40" name="Text 38"/>
          <p:cNvSpPr/>
          <p:nvPr/>
        </p:nvSpPr>
        <p:spPr>
          <a:xfrm>
            <a:off x="6446520" y="2350008"/>
            <a:ext cx="1600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30" dirty="0">
                <a:solidFill>
                  <a:srgbClr val="B8C1D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门店信息没有回到内容里</a:t>
            </a:r>
            <a:endParaRPr lang="en-US" sz="1030" dirty="0"/>
          </a:p>
        </p:txBody>
      </p:sp>
      <p:sp>
        <p:nvSpPr>
          <p:cNvPr id="41" name="Shape 39"/>
          <p:cNvSpPr/>
          <p:nvPr/>
        </p:nvSpPr>
        <p:spPr>
          <a:xfrm>
            <a:off x="7242048" y="2743200"/>
            <a:ext cx="0" cy="347472"/>
          </a:xfrm>
          <a:prstGeom prst="line">
            <a:avLst/>
          </a:prstGeom>
          <a:noFill/>
          <a:ln w="13970">
            <a:solidFill>
              <a:srgbClr val="D88978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49808" y="5541264"/>
            <a:ext cx="10671048" cy="585216"/>
          </a:xfrm>
          <a:prstGeom prst="roundRect">
            <a:avLst>
              <a:gd name="adj" fmla="val 9375"/>
            </a:avLst>
          </a:prstGeom>
          <a:solidFill>
            <a:srgbClr val="202D49"/>
          </a:solidFill>
          <a:ln w="12700">
            <a:solidFill>
              <a:srgbClr val="202D49">
                <a:alpha val="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024128" y="5650992"/>
            <a:ext cx="10113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DDE4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策略假设 → 用门店访谈、顾客提问、现场观察校对，再决定真正的优先问题。</a:t>
            </a:r>
            <a:endParaRPr lang="en-US" sz="1220" dirty="0"/>
          </a:p>
        </p:txBody>
      </p:sp>
      <p:sp>
        <p:nvSpPr>
          <p:cNvPr id="44" name="Text 42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EB8C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问题诊断为自主练习假设，需以真实门店信息校准。</a:t>
            </a:r>
            <a:endParaRPr lang="en-US" sz="820" dirty="0"/>
          </a:p>
        </p:txBody>
      </p:sp>
      <p:sp>
        <p:nvSpPr>
          <p:cNvPr id="45" name="Text 43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AEB8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3931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6657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客群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12648" y="694944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5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客群不是三类标签，而是一天里的三种“来店时刻”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9381744" y="329184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4040" y="33832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58368" y="1499616"/>
            <a:ext cx="2962656" cy="3901440"/>
          </a:xfrm>
          <a:prstGeom prst="round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7" name="Image 0" descr="一隅咖啡自主练习图文卡片 02-day-rhyth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572768"/>
            <a:ext cx="2816352" cy="3755136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316736" y="5532120"/>
            <a:ext cx="1627632" cy="310896"/>
          </a:xfrm>
          <a:prstGeom prst="roundRect">
            <a:avLst>
              <a:gd name="adj" fmla="val 23529"/>
            </a:avLst>
          </a:prstGeom>
          <a:solidFill>
            <a:srgbClr val="17223B"/>
          </a:solidFill>
          <a:ln w="12700">
            <a:solidFill>
              <a:srgbClr val="17223B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99032" y="5541264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现有图文样片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279392" y="1700784"/>
            <a:ext cx="603504" cy="3749040"/>
          </a:xfrm>
          <a:prstGeom prst="line">
            <a:avLst/>
          </a:prstGeom>
          <a:noFill/>
          <a:ln w="26670">
            <a:solidFill>
              <a:srgbClr val="CBD3E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53128" y="1837944"/>
            <a:ext cx="219456" cy="219456"/>
          </a:xfrm>
          <a:prstGeom prst="ellipse">
            <a:avLst/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712464" y="1801368"/>
            <a:ext cx="694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B95D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08:10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873752" y="1508760"/>
            <a:ext cx="6053328" cy="987552"/>
          </a:xfrm>
          <a:prstGeom prst="roundRect">
            <a:avLst>
              <a:gd name="adj" fmla="val 7407"/>
            </a:avLst>
          </a:prstGeom>
          <a:solidFill>
            <a:srgbClr val="F2E2DE"/>
          </a:solidFill>
          <a:ln w="12700">
            <a:solidFill>
              <a:srgbClr val="F2E2DE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138928" y="1636776"/>
            <a:ext cx="1783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B95D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赶路的人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629400" y="1609344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清晨 · 带走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5138928" y="2048256"/>
            <a:ext cx="55229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时间紧｜决策快｜需要稳定、直接的点单信息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10222992" y="1764792"/>
            <a:ext cx="228600" cy="228600"/>
          </a:xfrm>
          <a:prstGeom prst="ellipse">
            <a:avLst/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181844" y="1943100"/>
            <a:ext cx="310896" cy="256032"/>
          </a:xfrm>
          <a:prstGeom prst="roundRect">
            <a:avLst>
              <a:gd name="adj" fmla="val 35714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599432" y="3291840"/>
            <a:ext cx="219456" cy="219456"/>
          </a:xfrm>
          <a:prstGeom prst="ellipse">
            <a:avLst/>
          </a:prstGeom>
          <a:solidFill>
            <a:srgbClr val="596753"/>
          </a:solidFill>
          <a:ln w="12700">
            <a:solidFill>
              <a:srgbClr val="596753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712464" y="3255264"/>
            <a:ext cx="694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5967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14:30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73752" y="2962656"/>
            <a:ext cx="6565392" cy="987552"/>
          </a:xfrm>
          <a:prstGeom prst="roundRect">
            <a:avLst>
              <a:gd name="adj" fmla="val 7407"/>
            </a:avLst>
          </a:prstGeom>
          <a:solidFill>
            <a:srgbClr val="E3E9E1"/>
          </a:solidFill>
          <a:ln w="12700">
            <a:solidFill>
              <a:srgbClr val="E3E9E1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138928" y="3090672"/>
            <a:ext cx="1783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59675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需要一小时的人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6629400" y="3063240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午后 · 独处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5138928" y="3502152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在意安静、座位、插座与不过度打扰的边界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10552176" y="3218688"/>
            <a:ext cx="228600" cy="228600"/>
          </a:xfrm>
          <a:prstGeom prst="ellipse">
            <a:avLst/>
          </a:prstGeom>
          <a:solidFill>
            <a:srgbClr val="596753"/>
          </a:solidFill>
          <a:ln w="12700">
            <a:solidFill>
              <a:srgbClr val="596753">
                <a:alpha val="0"/>
              </a:srgbClr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10511028" y="3396996"/>
            <a:ext cx="310896" cy="256032"/>
          </a:xfrm>
          <a:prstGeom prst="roundRect">
            <a:avLst>
              <a:gd name="adj" fmla="val 35714"/>
            </a:avLst>
          </a:prstGeom>
          <a:solidFill>
            <a:srgbClr val="596753"/>
          </a:solidFill>
          <a:ln w="12700">
            <a:solidFill>
              <a:srgbClr val="596753">
                <a:alpha val="0"/>
              </a:srgbClr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745736" y="4745736"/>
            <a:ext cx="219456" cy="219456"/>
          </a:xfrm>
          <a:prstGeom prst="ellipse">
            <a:avLst/>
          </a:prstGeom>
          <a:solidFill>
            <a:srgbClr val="6657D9"/>
          </a:solidFill>
          <a:ln w="12700">
            <a:solidFill>
              <a:srgbClr val="6657D9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3712464" y="4709160"/>
            <a:ext cx="6949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150" b="1" dirty="0">
                <a:solidFill>
                  <a:srgbClr val="6657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17:40+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4873752" y="4416552"/>
            <a:ext cx="5797296" cy="987552"/>
          </a:xfrm>
          <a:prstGeom prst="roundRect">
            <a:avLst>
              <a:gd name="adj" fmla="val 7407"/>
            </a:avLst>
          </a:prstGeom>
          <a:solidFill>
            <a:srgbClr val="E8E5FB"/>
          </a:solidFill>
          <a:ln w="12700">
            <a:solidFill>
              <a:srgbClr val="E8E5FB">
                <a:alpha val="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138928" y="4544568"/>
            <a:ext cx="1783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6657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想慢慢聊的人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6629400" y="4517136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傍晚 / 周末 · 慢聊</a:t>
            </a:r>
            <a:endParaRPr lang="en-US" sz="1700" dirty="0"/>
          </a:p>
        </p:txBody>
      </p:sp>
      <p:sp>
        <p:nvSpPr>
          <p:cNvPr id="32" name="Text 29"/>
          <p:cNvSpPr/>
          <p:nvPr/>
        </p:nvSpPr>
        <p:spPr>
          <a:xfrm>
            <a:off x="5138928" y="4956048"/>
            <a:ext cx="52669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更关心两人空间、声音舒适与停留体验（需现场确认）</a:t>
            </a:r>
            <a:endParaRPr lang="en-US" sz="1150" dirty="0"/>
          </a:p>
        </p:txBody>
      </p:sp>
      <p:sp>
        <p:nvSpPr>
          <p:cNvPr id="33" name="Shape 30"/>
          <p:cNvSpPr/>
          <p:nvPr/>
        </p:nvSpPr>
        <p:spPr>
          <a:xfrm>
            <a:off x="10222992" y="4672584"/>
            <a:ext cx="228600" cy="228600"/>
          </a:xfrm>
          <a:prstGeom prst="ellipse">
            <a:avLst/>
          </a:prstGeom>
          <a:solidFill>
            <a:srgbClr val="6657D9"/>
          </a:solidFill>
          <a:ln w="12700">
            <a:solidFill>
              <a:srgbClr val="6657D9">
                <a:alpha val="0"/>
              </a:srgbClr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10181844" y="4850892"/>
            <a:ext cx="310896" cy="256032"/>
          </a:xfrm>
          <a:prstGeom prst="roundRect">
            <a:avLst>
              <a:gd name="adj" fmla="val 35714"/>
            </a:avLst>
          </a:prstGeom>
          <a:solidFill>
            <a:srgbClr val="6657D9"/>
          </a:solidFill>
          <a:ln w="12700">
            <a:solidFill>
              <a:srgbClr val="6657D9">
                <a:alpha val="0"/>
              </a:srgbClr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3867912" y="5742432"/>
            <a:ext cx="7424928" cy="402336"/>
          </a:xfrm>
          <a:prstGeom prst="roundRect">
            <a:avLst>
              <a:gd name="adj" fmla="val 9091"/>
            </a:avLst>
          </a:prstGeom>
          <a:solidFill>
            <a:srgbClr val="DCE5F5"/>
          </a:solidFill>
          <a:ln w="12700">
            <a:solidFill>
              <a:srgbClr val="DCE5F5">
                <a:alpha val="0"/>
              </a:srgbClr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4123944" y="5797296"/>
            <a:ext cx="69128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画像是内容策略假设：优先验证“来店时刻”，而不是先贴年龄或职业标签。</a:t>
            </a:r>
            <a:endParaRPr lang="en-US" sz="1120" dirty="0"/>
          </a:p>
        </p:txBody>
      </p:sp>
      <p:sp>
        <p:nvSpPr>
          <p:cNvPr id="37" name="Text 34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9AA4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客群画像为自主练习假设，需以门店观察与顾客访谈验证。</a:t>
            </a:r>
            <a:endParaRPr lang="en-US" sz="820" dirty="0"/>
          </a:p>
        </p:txBody>
      </p:sp>
      <p:sp>
        <p:nvSpPr>
          <p:cNvPr id="38" name="Text 35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AA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A24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3931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D88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内容支柱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12648" y="694944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三根内容支柱，围绕同一个品牌承诺转动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9381744" y="329184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4040" y="33832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130759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CFC8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不是三组互不相干的选题，而是一套可重复的叙事顺序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057400" y="1536192"/>
            <a:ext cx="8156448" cy="4480560"/>
          </a:xfrm>
          <a:prstGeom prst="ellipse">
            <a:avLst/>
          </a:prstGeom>
          <a:solidFill>
            <a:srgbClr val="FFFFFF">
              <a:alpha val="0"/>
            </a:srgbClr>
          </a:solidFill>
          <a:ln w="17780">
            <a:solidFill>
              <a:srgbClr val="776B61">
                <a:alpha val="5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645152" y="2423160"/>
            <a:ext cx="2834640" cy="283464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63500" dist="50800" dir="2700000">
              <a:srgbClr val="000000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376672" y="2834640"/>
            <a:ext cx="138988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95D4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品牌承诺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01768" y="3246120"/>
            <a:ext cx="212140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一张不会催你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离开的桌子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4873752" y="4416552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4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场景先行 · 产品承接 · 关系沉淀</a:t>
            </a:r>
            <a:endParaRPr lang="en-US" sz="1040" dirty="0"/>
          </a:p>
        </p:txBody>
      </p:sp>
      <p:sp>
        <p:nvSpPr>
          <p:cNvPr id="12" name="Shape 10"/>
          <p:cNvSpPr/>
          <p:nvPr/>
        </p:nvSpPr>
        <p:spPr>
          <a:xfrm>
            <a:off x="713232" y="2011680"/>
            <a:ext cx="1078992" cy="1078992"/>
          </a:xfrm>
          <a:prstGeom prst="ellipse">
            <a:avLst/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996696" y="2148840"/>
            <a:ext cx="5120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A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41248" y="2478024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A24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场景感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039112" y="20299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什么时候来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039112" y="2386584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D3CCC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清晨带走 / 午后专注 / 周末慢聊</a:t>
            </a:r>
            <a:endParaRPr lang="en-US" sz="1080" dirty="0"/>
          </a:p>
        </p:txBody>
      </p:sp>
      <p:sp>
        <p:nvSpPr>
          <p:cNvPr id="17" name="Shape 15"/>
          <p:cNvSpPr/>
          <p:nvPr/>
        </p:nvSpPr>
        <p:spPr>
          <a:xfrm>
            <a:off x="8503920" y="1709928"/>
            <a:ext cx="1078992" cy="1078992"/>
          </a:xfrm>
          <a:prstGeom prst="ellipse">
            <a:avLst/>
          </a:prstGeom>
          <a:solidFill>
            <a:srgbClr val="D5A66F"/>
          </a:solidFill>
          <a:ln w="12700">
            <a:solidFill>
              <a:srgbClr val="D5A66F">
                <a:alpha val="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8787384" y="1847088"/>
            <a:ext cx="5120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A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631936" y="2176272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A24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稳定感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321040" y="2907792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来之后得到什么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321040" y="3264408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80" dirty="0">
                <a:solidFill>
                  <a:srgbClr val="D3CCC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稳定出品 / 明确点单 / 克制表达</a:t>
            </a:r>
            <a:endParaRPr lang="en-US" sz="1080" dirty="0"/>
          </a:p>
        </p:txBody>
      </p:sp>
      <p:sp>
        <p:nvSpPr>
          <p:cNvPr id="22" name="Shape 20"/>
          <p:cNvSpPr/>
          <p:nvPr/>
        </p:nvSpPr>
        <p:spPr>
          <a:xfrm>
            <a:off x="8366760" y="4617720"/>
            <a:ext cx="1078992" cy="1078992"/>
          </a:xfrm>
          <a:prstGeom prst="ellipse">
            <a:avLst/>
          </a:prstGeom>
          <a:solidFill>
            <a:srgbClr val="AFC0AA"/>
          </a:solidFill>
          <a:ln w="12700">
            <a:solidFill>
              <a:srgbClr val="AFC0AA">
                <a:alpha val="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8650224" y="4754880"/>
            <a:ext cx="5120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A2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494776" y="5084064"/>
            <a:ext cx="8229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A241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社区感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183880" y="5815584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为什么会再想起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183880" y="6172200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80" dirty="0">
                <a:solidFill>
                  <a:srgbClr val="D3CCC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熟悉节奏 / 附近关系 / 店内细节</a:t>
            </a:r>
            <a:endParaRPr lang="en-US" sz="1080" dirty="0"/>
          </a:p>
        </p:txBody>
      </p:sp>
      <p:sp>
        <p:nvSpPr>
          <p:cNvPr id="27" name="Shape 25"/>
          <p:cNvSpPr/>
          <p:nvPr/>
        </p:nvSpPr>
        <p:spPr>
          <a:xfrm>
            <a:off x="3611880" y="2880360"/>
            <a:ext cx="960120" cy="438912"/>
          </a:xfrm>
          <a:prstGeom prst="line">
            <a:avLst/>
          </a:prstGeom>
          <a:noFill/>
          <a:ln w="16510">
            <a:solidFill>
              <a:srgbClr val="8B7F75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8412480" y="2514600"/>
            <a:ext cx="-932688" cy="521208"/>
          </a:xfrm>
          <a:prstGeom prst="line">
            <a:avLst/>
          </a:prstGeom>
          <a:noFill/>
          <a:ln w="16510">
            <a:solidFill>
              <a:srgbClr val="8B7F75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8302752" y="5001768"/>
            <a:ext cx="-841248" cy="-521208"/>
          </a:xfrm>
          <a:prstGeom prst="line">
            <a:avLst/>
          </a:prstGeom>
          <a:noFill/>
          <a:ln w="16510">
            <a:solidFill>
              <a:srgbClr val="8B7F75"/>
            </a:solidFill>
            <a:prstDash val="solid"/>
            <a:headEnd type="none"/>
            <a:tailEnd type="triangle"/>
          </a:ln>
        </p:spPr>
      </p:sp>
      <p:sp>
        <p:nvSpPr>
          <p:cNvPr id="30" name="Text 28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EB8C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策略命题，不含真实客户数据；所有数字均为建议/计划。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AEB8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3931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6657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渠道分工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12648" y="694944"/>
            <a:ext cx="7498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5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同一个主题，不同渠道各做一件事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9381744" y="329184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4040" y="33832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1298448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母题只做一次，表达按“发现 → 提醒 → 承接”改写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49808" y="2139696"/>
            <a:ext cx="2240280" cy="2240280"/>
          </a:xfrm>
          <a:prstGeom prst="ellipse">
            <a:avLst/>
          </a:prstGeom>
          <a:solidFill>
            <a:srgbClr val="17223B"/>
          </a:solidFill>
          <a:ln w="12700">
            <a:solidFill>
              <a:srgbClr val="17223B">
                <a:alpha val="0"/>
              </a:srgbClr>
            </a:solidFill>
            <a:prstDash val="solid"/>
          </a:ln>
          <a:effectLst>
            <a:outerShdw sx="100000" sy="100000" kx="0" ky="0" algn="bl" rotWithShape="0" blurRad="50800" dist="50800" dir="2700000">
              <a:srgbClr val="17223B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243584" y="2578608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8897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一份母题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06424" y="2971800"/>
            <a:ext cx="1536192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午后独处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60 分钟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106424" y="3840480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dirty="0">
                <a:solidFill>
                  <a:srgbClr val="B9C3D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场景 / 座位 / 点单</a:t>
            </a:r>
            <a:endParaRPr lang="en-US" sz="1020" dirty="0"/>
          </a:p>
        </p:txBody>
      </p:sp>
      <p:sp>
        <p:nvSpPr>
          <p:cNvPr id="11" name="Shape 9"/>
          <p:cNvSpPr/>
          <p:nvPr/>
        </p:nvSpPr>
        <p:spPr>
          <a:xfrm>
            <a:off x="2980944" y="3255264"/>
            <a:ext cx="1225296" cy="-1225296"/>
          </a:xfrm>
          <a:prstGeom prst="line">
            <a:avLst/>
          </a:prstGeom>
          <a:noFill/>
          <a:ln w="21590">
            <a:solidFill>
              <a:srgbClr val="6657D9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4279392" y="1527048"/>
            <a:ext cx="1243584" cy="1024128"/>
          </a:xfrm>
          <a:prstGeom prst="ellipse">
            <a:avLst>
              <a:gd name="adj" fmla="val 5357"/>
            </a:avLst>
          </a:prstGeom>
          <a:solidFill>
            <a:srgbClr val="6657D9"/>
          </a:solidFill>
          <a:ln w="12700">
            <a:solidFill>
              <a:srgbClr val="6657D9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07408" y="1691640"/>
            <a:ext cx="987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小红书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416552" y="2093976"/>
            <a:ext cx="9692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被发现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724144" y="1508760"/>
            <a:ext cx="5440680" cy="1078992"/>
          </a:xfrm>
          <a:prstGeom prst="roundRect">
            <a:avLst>
              <a:gd name="adj" fmla="val 5085"/>
            </a:avLst>
          </a:prstGeom>
          <a:solidFill>
            <a:srgbClr val="E8E5FB"/>
          </a:solidFill>
          <a:ln w="12700">
            <a:solidFill>
              <a:srgbClr val="E8E5FB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71032" y="162763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标题 + 6 图卡 + 场景关键词</a:t>
            </a:r>
            <a:endParaRPr lang="en-US" sz="1320" dirty="0"/>
          </a:p>
        </p:txBody>
      </p:sp>
      <p:sp>
        <p:nvSpPr>
          <p:cNvPr id="17" name="Shape 15"/>
          <p:cNvSpPr/>
          <p:nvPr/>
        </p:nvSpPr>
        <p:spPr>
          <a:xfrm>
            <a:off x="8796528" y="1600200"/>
            <a:ext cx="2075688" cy="310896"/>
          </a:xfrm>
          <a:prstGeom prst="roundRect">
            <a:avLst>
              <a:gd name="adj" fmla="val 23529"/>
            </a:avLst>
          </a:prstGeom>
          <a:solidFill>
            <a:srgbClr val="6657D9"/>
          </a:solidFill>
          <a:ln w="12700">
            <a:solidFill>
              <a:srgbClr val="6657D9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78824" y="1609344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7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收藏 / 到店前决策</a:t>
            </a:r>
            <a:endParaRPr lang="en-US" sz="970" dirty="0"/>
          </a:p>
        </p:txBody>
      </p:sp>
      <p:sp>
        <p:nvSpPr>
          <p:cNvPr id="19" name="Text 17"/>
          <p:cNvSpPr/>
          <p:nvPr/>
        </p:nvSpPr>
        <p:spPr>
          <a:xfrm>
            <a:off x="5971032" y="2121408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“一个人待一小时，我会选这家店”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2980944" y="3255264"/>
            <a:ext cx="1225296" cy="402336"/>
          </a:xfrm>
          <a:prstGeom prst="line">
            <a:avLst/>
          </a:prstGeom>
          <a:noFill/>
          <a:ln w="21590">
            <a:solidFill>
              <a:srgbClr val="B95D4B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4279392" y="3154680"/>
            <a:ext cx="1243584" cy="1024128"/>
          </a:xfrm>
          <a:prstGeom prst="hexagon">
            <a:avLst>
              <a:gd name="adj" fmla="val 5357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07408" y="3319272"/>
            <a:ext cx="987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1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朋友圈 / 社群</a:t>
            </a:r>
            <a:endParaRPr lang="en-US" sz="1110" dirty="0"/>
          </a:p>
        </p:txBody>
      </p:sp>
      <p:sp>
        <p:nvSpPr>
          <p:cNvPr id="23" name="Text 21"/>
          <p:cNvSpPr/>
          <p:nvPr/>
        </p:nvSpPr>
        <p:spPr>
          <a:xfrm>
            <a:off x="4416552" y="3721608"/>
            <a:ext cx="9692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被提醒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724144" y="3136392"/>
            <a:ext cx="5440680" cy="1078992"/>
          </a:xfrm>
          <a:prstGeom prst="roundRect">
            <a:avLst>
              <a:gd name="adj" fmla="val 5085"/>
            </a:avLst>
          </a:prstGeom>
          <a:solidFill>
            <a:srgbClr val="F2E2DE"/>
          </a:solidFill>
          <a:ln w="12700">
            <a:solidFill>
              <a:srgbClr val="F2E2DE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971032" y="3255264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当天光线 + 座位状态 + 一句话</a:t>
            </a:r>
            <a:endParaRPr lang="en-US" sz="1320" dirty="0"/>
          </a:p>
        </p:txBody>
      </p:sp>
      <p:sp>
        <p:nvSpPr>
          <p:cNvPr id="26" name="Shape 24"/>
          <p:cNvSpPr/>
          <p:nvPr/>
        </p:nvSpPr>
        <p:spPr>
          <a:xfrm>
            <a:off x="8796528" y="3227832"/>
            <a:ext cx="207568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878824" y="3236976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7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今天就来 / 顺路带走</a:t>
            </a:r>
            <a:endParaRPr lang="en-US" sz="970" dirty="0"/>
          </a:p>
        </p:txBody>
      </p:sp>
      <p:sp>
        <p:nvSpPr>
          <p:cNvPr id="28" name="Text 26"/>
          <p:cNvSpPr/>
          <p:nvPr/>
        </p:nvSpPr>
        <p:spPr>
          <a:xfrm>
            <a:off x="5971032" y="3749040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“14:30 的窗边，刚好空一张桌”</a:t>
            </a:r>
            <a:endParaRPr lang="en-US" sz="1080" dirty="0"/>
          </a:p>
        </p:txBody>
      </p:sp>
      <p:sp>
        <p:nvSpPr>
          <p:cNvPr id="29" name="Shape 27"/>
          <p:cNvSpPr/>
          <p:nvPr/>
        </p:nvSpPr>
        <p:spPr>
          <a:xfrm>
            <a:off x="2980944" y="3255264"/>
            <a:ext cx="1225296" cy="2029968"/>
          </a:xfrm>
          <a:prstGeom prst="line">
            <a:avLst/>
          </a:prstGeom>
          <a:noFill/>
          <a:ln w="21590">
            <a:solidFill>
              <a:srgbClr val="596753"/>
            </a:solidFill>
            <a:prstDash val="solid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4279392" y="4782312"/>
            <a:ext cx="1243584" cy="1024128"/>
          </a:xfrm>
          <a:prstGeom prst="roundRect">
            <a:avLst>
              <a:gd name="adj" fmla="val 5357"/>
            </a:avLst>
          </a:prstGeom>
          <a:solidFill>
            <a:srgbClr val="596753"/>
          </a:solidFill>
          <a:ln w="12700">
            <a:solidFill>
              <a:srgbClr val="596753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407408" y="4946904"/>
            <a:ext cx="987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门店现场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416552" y="5349240"/>
            <a:ext cx="9692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被承接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724144" y="4764024"/>
            <a:ext cx="5440680" cy="1078992"/>
          </a:xfrm>
          <a:prstGeom prst="roundRect">
            <a:avLst>
              <a:gd name="adj" fmla="val 5085"/>
            </a:avLst>
          </a:prstGeom>
          <a:solidFill>
            <a:srgbClr val="E3E9E1"/>
          </a:solidFill>
          <a:ln w="12700">
            <a:solidFill>
              <a:srgbClr val="E3E9E1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971032" y="4882896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桌卡 / 菜单 / 二维码 / 店员话术</a:t>
            </a:r>
            <a:endParaRPr lang="en-US" sz="1320" dirty="0"/>
          </a:p>
        </p:txBody>
      </p:sp>
      <p:sp>
        <p:nvSpPr>
          <p:cNvPr id="35" name="Shape 33"/>
          <p:cNvSpPr/>
          <p:nvPr/>
        </p:nvSpPr>
        <p:spPr>
          <a:xfrm>
            <a:off x="8796528" y="4855464"/>
            <a:ext cx="2075688" cy="310896"/>
          </a:xfrm>
          <a:prstGeom prst="roundRect">
            <a:avLst>
              <a:gd name="adj" fmla="val 23529"/>
            </a:avLst>
          </a:prstGeom>
          <a:solidFill>
            <a:srgbClr val="596753"/>
          </a:solidFill>
          <a:ln w="12700">
            <a:solidFill>
              <a:srgbClr val="596753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878824" y="4864608"/>
            <a:ext cx="1911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7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关注 / 反馈 / 二次传播</a:t>
            </a:r>
            <a:endParaRPr lang="en-US" sz="970" dirty="0"/>
          </a:p>
        </p:txBody>
      </p:sp>
      <p:sp>
        <p:nvSpPr>
          <p:cNvPr id="37" name="Text 35"/>
          <p:cNvSpPr/>
          <p:nvPr/>
        </p:nvSpPr>
        <p:spPr>
          <a:xfrm>
            <a:off x="5971032" y="5376672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“第一次来？按想要的节奏点单”</a:t>
            </a:r>
            <a:endParaRPr lang="en-US" sz="1080" dirty="0"/>
          </a:p>
        </p:txBody>
      </p:sp>
      <p:sp>
        <p:nvSpPr>
          <p:cNvPr id="38" name="Text 36"/>
          <p:cNvSpPr/>
          <p:nvPr/>
        </p:nvSpPr>
        <p:spPr>
          <a:xfrm>
            <a:off x="859536" y="4956048"/>
            <a:ext cx="208483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一题三写，不是一稿三发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9AA4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策略命题，不含真实客户数据；所有数字均为建议/计划。</a:t>
            </a:r>
            <a:endParaRPr lang="en-US" sz="820" dirty="0"/>
          </a:p>
        </p:txBody>
      </p:sp>
      <p:sp>
        <p:nvSpPr>
          <p:cNvPr id="40" name="Text 38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AA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3931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6657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周内容地图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12648" y="694944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5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一周只做 3 个主内容，其余动作负责复用与回流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9381744" y="329184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4040" y="33832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13232" y="1316736"/>
            <a:ext cx="859536" cy="310896"/>
          </a:xfrm>
          <a:prstGeom prst="roundRect">
            <a:avLst>
              <a:gd name="adj" fmla="val 23529"/>
            </a:avLst>
          </a:prstGeom>
          <a:solidFill>
            <a:srgbClr val="6657D9"/>
          </a:solidFill>
          <a:ln w="12700">
            <a:solidFill>
              <a:srgbClr val="6657D9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5528" y="1325880"/>
            <a:ext cx="6949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主内容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1682496" y="1316736"/>
            <a:ext cx="74980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764792" y="1325880"/>
            <a:ext cx="5852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复用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542032" y="1316736"/>
            <a:ext cx="749808" cy="310896"/>
          </a:xfrm>
          <a:prstGeom prst="roundRect">
            <a:avLst>
              <a:gd name="adj" fmla="val 23529"/>
            </a:avLst>
          </a:prstGeom>
          <a:solidFill>
            <a:srgbClr val="596753"/>
          </a:solidFill>
          <a:ln w="12700">
            <a:solidFill>
              <a:srgbClr val="59675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24328" y="1325880"/>
            <a:ext cx="5852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回流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538728" y="133502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建议发布节奏｜不代表平台算法保证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1124712" y="3063240"/>
            <a:ext cx="1627632" cy="1161288"/>
          </a:xfrm>
          <a:prstGeom prst="line">
            <a:avLst/>
          </a:prstGeom>
          <a:noFill/>
          <a:ln w="27940">
            <a:solidFill>
              <a:srgbClr val="B6C0D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52344" y="4224528"/>
            <a:ext cx="1655064" cy="-1417320"/>
          </a:xfrm>
          <a:prstGeom prst="line">
            <a:avLst/>
          </a:prstGeom>
          <a:noFill/>
          <a:ln w="27940">
            <a:solidFill>
              <a:srgbClr val="B6C0D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407408" y="2807208"/>
            <a:ext cx="1563624" cy="1581912"/>
          </a:xfrm>
          <a:prstGeom prst="line">
            <a:avLst/>
          </a:prstGeom>
          <a:noFill/>
          <a:ln w="27940">
            <a:solidFill>
              <a:srgbClr val="B6C0D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971032" y="4389120"/>
            <a:ext cx="1655064" cy="-1527048"/>
          </a:xfrm>
          <a:prstGeom prst="line">
            <a:avLst/>
          </a:prstGeom>
          <a:noFill/>
          <a:ln w="27940">
            <a:solidFill>
              <a:srgbClr val="B6C0D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26096" y="2862072"/>
            <a:ext cx="1600200" cy="1261872"/>
          </a:xfrm>
          <a:prstGeom prst="line">
            <a:avLst/>
          </a:prstGeom>
          <a:noFill/>
          <a:ln w="27940">
            <a:solidFill>
              <a:srgbClr val="B6C0D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226296" y="4123944"/>
            <a:ext cx="1728216" cy="-1170432"/>
          </a:xfrm>
          <a:prstGeom prst="line">
            <a:avLst/>
          </a:prstGeom>
          <a:noFill/>
          <a:ln w="27940">
            <a:solidFill>
              <a:srgbClr val="B6C0D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4672" y="2743200"/>
            <a:ext cx="621792" cy="621792"/>
          </a:xfrm>
          <a:prstGeom prst="ellipse">
            <a:avLst/>
          </a:prstGeom>
          <a:solidFill>
            <a:srgbClr val="24324E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25400" dist="50800" dir="2700000">
              <a:srgbClr val="17223B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86968" y="2862072"/>
            <a:ext cx="4572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914400" y="3072384"/>
            <a:ext cx="4023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84632" y="2103120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选题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素材清单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432304" y="3904488"/>
            <a:ext cx="841248" cy="841248"/>
          </a:xfrm>
          <a:prstGeom prst="ellipse">
            <a:avLst/>
          </a:prstGeom>
          <a:solidFill>
            <a:srgbClr val="6657D9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25400" dist="50800" dir="2700000">
              <a:srgbClr val="17223B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514600" y="4023360"/>
            <a:ext cx="676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TUE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2542032" y="4325112"/>
            <a:ext cx="6217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112264" y="4864608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主内容 A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清晨带走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163824" y="3575304"/>
            <a:ext cx="731520" cy="926592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28" name="Image 0" descr="一隅咖啡自主练习图文卡片 02-day-rhyth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6976" y="3648456"/>
            <a:ext cx="585216" cy="780288"/>
          </a:xfrm>
          <a:prstGeom prst="rect">
            <a:avLst/>
          </a:prstGeom>
        </p:spPr>
      </p:pic>
      <p:sp>
        <p:nvSpPr>
          <p:cNvPr id="29" name="Shape 26"/>
          <p:cNvSpPr/>
          <p:nvPr/>
        </p:nvSpPr>
        <p:spPr>
          <a:xfrm>
            <a:off x="4087368" y="2487168"/>
            <a:ext cx="621792" cy="621792"/>
          </a:xfrm>
          <a:prstGeom prst="ellipse">
            <a:avLst/>
          </a:prstGeom>
          <a:solidFill>
            <a:srgbClr val="B95D4B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25400" dist="50800" dir="2700000">
              <a:srgbClr val="17223B">
                <a:alpha val="12000"/>
              </a:srgbClr>
            </a:outerShdw>
          </a:effectLst>
        </p:spPr>
      </p:sp>
      <p:sp>
        <p:nvSpPr>
          <p:cNvPr id="30" name="Text 27"/>
          <p:cNvSpPr/>
          <p:nvPr/>
        </p:nvSpPr>
        <p:spPr>
          <a:xfrm>
            <a:off x="4169664" y="2606040"/>
            <a:ext cx="4572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4197096" y="2816352"/>
            <a:ext cx="4023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3767328" y="1847088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剪一段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发社群</a:t>
            </a:r>
            <a:endParaRPr lang="en-US" sz="1100" dirty="0"/>
          </a:p>
        </p:txBody>
      </p:sp>
      <p:sp>
        <p:nvSpPr>
          <p:cNvPr id="33" name="Shape 30"/>
          <p:cNvSpPr/>
          <p:nvPr/>
        </p:nvSpPr>
        <p:spPr>
          <a:xfrm>
            <a:off x="5650992" y="4069080"/>
            <a:ext cx="841248" cy="841248"/>
          </a:xfrm>
          <a:prstGeom prst="ellipse">
            <a:avLst/>
          </a:prstGeom>
          <a:solidFill>
            <a:srgbClr val="6657D9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25400" dist="50800" dir="2700000">
              <a:srgbClr val="17223B">
                <a:alpha val="12000"/>
              </a:srgbClr>
            </a:outerShdw>
          </a:effectLst>
        </p:spPr>
      </p:sp>
      <p:sp>
        <p:nvSpPr>
          <p:cNvPr id="34" name="Text 31"/>
          <p:cNvSpPr/>
          <p:nvPr/>
        </p:nvSpPr>
        <p:spPr>
          <a:xfrm>
            <a:off x="5733288" y="4187952"/>
            <a:ext cx="676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THU</a:t>
            </a:r>
            <a:endParaRPr lang="en-US" sz="1050" dirty="0"/>
          </a:p>
        </p:txBody>
      </p:sp>
      <p:sp>
        <p:nvSpPr>
          <p:cNvPr id="35" name="Text 32"/>
          <p:cNvSpPr/>
          <p:nvPr/>
        </p:nvSpPr>
        <p:spPr>
          <a:xfrm>
            <a:off x="5760720" y="4489704"/>
            <a:ext cx="6217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36" name="Text 33"/>
          <p:cNvSpPr/>
          <p:nvPr/>
        </p:nvSpPr>
        <p:spPr>
          <a:xfrm>
            <a:off x="5330952" y="5029200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主内容 B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午后独处</a:t>
            </a:r>
            <a:endParaRPr lang="en-US" sz="1100" dirty="0"/>
          </a:p>
        </p:txBody>
      </p:sp>
      <p:sp>
        <p:nvSpPr>
          <p:cNvPr id="37" name="Shape 34"/>
          <p:cNvSpPr/>
          <p:nvPr/>
        </p:nvSpPr>
        <p:spPr>
          <a:xfrm>
            <a:off x="6382512" y="3739896"/>
            <a:ext cx="731520" cy="926592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38" name="Image 1" descr="一隅咖啡自主练习图文卡片 03-quiet-afterno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664" y="3813048"/>
            <a:ext cx="585216" cy="780288"/>
          </a:xfrm>
          <a:prstGeom prst="rect">
            <a:avLst/>
          </a:prstGeom>
        </p:spPr>
      </p:pic>
      <p:sp>
        <p:nvSpPr>
          <p:cNvPr id="39" name="Shape 35"/>
          <p:cNvSpPr/>
          <p:nvPr/>
        </p:nvSpPr>
        <p:spPr>
          <a:xfrm>
            <a:off x="7306056" y="2542032"/>
            <a:ext cx="621792" cy="621792"/>
          </a:xfrm>
          <a:prstGeom prst="ellipse">
            <a:avLst/>
          </a:prstGeom>
          <a:solidFill>
            <a:srgbClr val="596753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25400" dist="50800" dir="2700000">
              <a:srgbClr val="17223B">
                <a:alpha val="12000"/>
              </a:srgbClr>
            </a:outerShdw>
          </a:effectLst>
        </p:spPr>
      </p:sp>
      <p:sp>
        <p:nvSpPr>
          <p:cNvPr id="40" name="Text 36"/>
          <p:cNvSpPr/>
          <p:nvPr/>
        </p:nvSpPr>
        <p:spPr>
          <a:xfrm>
            <a:off x="7388352" y="2660904"/>
            <a:ext cx="4572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</a:t>
            </a:r>
            <a:endParaRPr lang="en-US" sz="900" dirty="0"/>
          </a:p>
        </p:txBody>
      </p:sp>
      <p:sp>
        <p:nvSpPr>
          <p:cNvPr id="41" name="Text 37"/>
          <p:cNvSpPr/>
          <p:nvPr/>
        </p:nvSpPr>
        <p:spPr>
          <a:xfrm>
            <a:off x="7415784" y="2871216"/>
            <a:ext cx="4023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42" name="Text 38"/>
          <p:cNvSpPr/>
          <p:nvPr/>
        </p:nvSpPr>
        <p:spPr>
          <a:xfrm>
            <a:off x="6986016" y="1901952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门店 FAQ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收集回应</a:t>
            </a:r>
            <a:endParaRPr lang="en-US" sz="1100" dirty="0"/>
          </a:p>
        </p:txBody>
      </p:sp>
      <p:sp>
        <p:nvSpPr>
          <p:cNvPr id="43" name="Shape 39"/>
          <p:cNvSpPr/>
          <p:nvPr/>
        </p:nvSpPr>
        <p:spPr>
          <a:xfrm>
            <a:off x="8906256" y="3803904"/>
            <a:ext cx="841248" cy="841248"/>
          </a:xfrm>
          <a:prstGeom prst="ellipse">
            <a:avLst/>
          </a:prstGeom>
          <a:solidFill>
            <a:srgbClr val="6657D9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25400" dist="50800" dir="2700000">
              <a:srgbClr val="17223B">
                <a:alpha val="12000"/>
              </a:srgbClr>
            </a:outerShdw>
          </a:effectLst>
        </p:spPr>
      </p:sp>
      <p:sp>
        <p:nvSpPr>
          <p:cNvPr id="44" name="Text 40"/>
          <p:cNvSpPr/>
          <p:nvPr/>
        </p:nvSpPr>
        <p:spPr>
          <a:xfrm>
            <a:off x="8988552" y="3922776"/>
            <a:ext cx="676656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</a:t>
            </a:r>
            <a:endParaRPr lang="en-US" sz="1050" dirty="0"/>
          </a:p>
        </p:txBody>
      </p:sp>
      <p:sp>
        <p:nvSpPr>
          <p:cNvPr id="45" name="Text 41"/>
          <p:cNvSpPr/>
          <p:nvPr/>
        </p:nvSpPr>
        <p:spPr>
          <a:xfrm>
            <a:off x="9015984" y="4224528"/>
            <a:ext cx="6217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46" name="Text 42"/>
          <p:cNvSpPr/>
          <p:nvPr/>
        </p:nvSpPr>
        <p:spPr>
          <a:xfrm>
            <a:off x="8586216" y="4764024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主内容 C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周末慢聊</a:t>
            </a:r>
            <a:endParaRPr lang="en-US" sz="1100" dirty="0"/>
          </a:p>
        </p:txBody>
      </p:sp>
      <p:sp>
        <p:nvSpPr>
          <p:cNvPr id="47" name="Shape 43"/>
          <p:cNvSpPr/>
          <p:nvPr/>
        </p:nvSpPr>
        <p:spPr>
          <a:xfrm>
            <a:off x="9637776" y="3474720"/>
            <a:ext cx="731520" cy="926592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48" name="Image 2" descr="一隅咖啡自主练习图文卡片 04-weekend-windo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928" y="3547872"/>
            <a:ext cx="585216" cy="780288"/>
          </a:xfrm>
          <a:prstGeom prst="rect">
            <a:avLst/>
          </a:prstGeom>
        </p:spPr>
      </p:pic>
      <p:sp>
        <p:nvSpPr>
          <p:cNvPr id="49" name="Shape 44"/>
          <p:cNvSpPr/>
          <p:nvPr/>
        </p:nvSpPr>
        <p:spPr>
          <a:xfrm>
            <a:off x="10634472" y="2633472"/>
            <a:ext cx="621792" cy="621792"/>
          </a:xfrm>
          <a:prstGeom prst="ellipse">
            <a:avLst/>
          </a:prstGeom>
          <a:solidFill>
            <a:srgbClr val="596753"/>
          </a:solidFill>
          <a:ln w="25400">
            <a:solidFill>
              <a:srgbClr val="FFFFFF"/>
            </a:solidFill>
            <a:prstDash val="solid"/>
          </a:ln>
          <a:effectLst>
            <a:outerShdw sx="100000" sy="100000" kx="0" ky="0" algn="bl" rotWithShape="0" blurRad="25400" dist="50800" dir="2700000">
              <a:srgbClr val="17223B">
                <a:alpha val="12000"/>
              </a:srgbClr>
            </a:outerShdw>
          </a:effectLst>
        </p:spPr>
      </p:sp>
      <p:sp>
        <p:nvSpPr>
          <p:cNvPr id="50" name="Text 45"/>
          <p:cNvSpPr/>
          <p:nvPr/>
        </p:nvSpPr>
        <p:spPr>
          <a:xfrm>
            <a:off x="10716768" y="2752344"/>
            <a:ext cx="457200" cy="192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</a:t>
            </a:r>
            <a:endParaRPr lang="en-US" sz="900" dirty="0"/>
          </a:p>
        </p:txBody>
      </p:sp>
      <p:sp>
        <p:nvSpPr>
          <p:cNvPr id="51" name="Text 46"/>
          <p:cNvSpPr/>
          <p:nvPr/>
        </p:nvSpPr>
        <p:spPr>
          <a:xfrm>
            <a:off x="10744200" y="2962656"/>
            <a:ext cx="4023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52" name="Text 47"/>
          <p:cNvSpPr/>
          <p:nvPr/>
        </p:nvSpPr>
        <p:spPr>
          <a:xfrm>
            <a:off x="10314432" y="1993392"/>
            <a:ext cx="1325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复盘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下周素材</a:t>
            </a:r>
            <a:endParaRPr lang="en-US" sz="1100" dirty="0"/>
          </a:p>
        </p:txBody>
      </p:sp>
      <p:sp>
        <p:nvSpPr>
          <p:cNvPr id="53" name="Shape 48"/>
          <p:cNvSpPr/>
          <p:nvPr/>
        </p:nvSpPr>
        <p:spPr>
          <a:xfrm>
            <a:off x="749808" y="5596128"/>
            <a:ext cx="10753344" cy="576072"/>
          </a:xfrm>
          <a:prstGeom prst="roundRect">
            <a:avLst>
              <a:gd name="adj" fmla="val 7937"/>
            </a:avLst>
          </a:prstGeom>
          <a:solidFill>
            <a:srgbClr val="DCE5F5"/>
          </a:solidFill>
          <a:ln w="12700">
            <a:solidFill>
              <a:srgbClr val="DCE5F5">
                <a:alpha val="0"/>
              </a:srgbClr>
            </a:solidFill>
            <a:prstDash val="solid"/>
          </a:ln>
        </p:spPr>
      </p:sp>
      <p:sp>
        <p:nvSpPr>
          <p:cNvPr id="54" name="Text 49"/>
          <p:cNvSpPr/>
          <p:nvPr/>
        </p:nvSpPr>
        <p:spPr>
          <a:xfrm>
            <a:off x="1005840" y="5696712"/>
            <a:ext cx="10241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复用逻辑：1 个主主题 → 1 组图文 → 1 条朋友圈 → 1 个现场问答 → 1 条下周选题。</a:t>
            </a:r>
            <a:endParaRPr lang="en-US" sz="1180" dirty="0"/>
          </a:p>
        </p:txBody>
      </p:sp>
      <p:sp>
        <p:nvSpPr>
          <p:cNvPr id="55" name="Text 50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9AA4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策略命题，不含真实客户数据；所有数字均为建议/计划。</a:t>
            </a:r>
            <a:endParaRPr lang="en-US" sz="820" dirty="0"/>
          </a:p>
        </p:txBody>
      </p:sp>
      <p:sp>
        <p:nvSpPr>
          <p:cNvPr id="56" name="Text 51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AA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22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3931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D889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示例内容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12648" y="694944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把“适合一个人待一小时”拆成可读的 6 张卡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9381744" y="329184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4040" y="33832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8640" y="5166360"/>
            <a:ext cx="2011680" cy="2011680"/>
          </a:xfrm>
          <a:prstGeom prst="ellipse">
            <a:avLst/>
          </a:prstGeom>
          <a:solidFill>
            <a:srgbClr val="8A7FE8">
              <a:alpha val="0"/>
            </a:srgbClr>
          </a:solidFill>
          <a:ln w="13970">
            <a:solidFill>
              <a:srgbClr val="8A7FE8">
                <a:alpha val="1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" y="4663440"/>
            <a:ext cx="3017520" cy="3017520"/>
          </a:xfrm>
          <a:prstGeom prst="ellipse">
            <a:avLst/>
          </a:prstGeom>
          <a:solidFill>
            <a:srgbClr val="8A7FE8">
              <a:alpha val="0"/>
            </a:srgbClr>
          </a:solidFill>
          <a:ln w="12065">
            <a:solidFill>
              <a:srgbClr val="8A7FE8">
                <a:alpha val="1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-457200" y="4160520"/>
            <a:ext cx="4023360" cy="4023360"/>
          </a:xfrm>
          <a:prstGeom prst="ellipse">
            <a:avLst/>
          </a:prstGeom>
          <a:solidFill>
            <a:srgbClr val="8A7FE8">
              <a:alpha val="0"/>
            </a:srgbClr>
          </a:solidFill>
          <a:ln w="10160">
            <a:solidFill>
              <a:srgbClr val="8A7FE8">
                <a:alpha val="8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 rot="240000">
            <a:off x="2871216" y="1755648"/>
            <a:ext cx="2020824" cy="2645664"/>
          </a:xfrm>
          <a:prstGeom prst="roundRect">
            <a:avLst>
              <a:gd name="adj" fmla="val 271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10" name="Image 0" descr="一隅咖啡自主练习图文卡片 03-quiet-afterno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40000">
            <a:off x="2944368" y="1828800"/>
            <a:ext cx="1874520" cy="249936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 rot="-240000">
            <a:off x="2999232" y="3840480"/>
            <a:ext cx="1627632" cy="2121408"/>
          </a:xfrm>
          <a:prstGeom prst="roundRect">
            <a:avLst>
              <a:gd name="adj" fmla="val 3371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12" name="Image 1" descr="一隅咖啡自主练习图文卡片 05-menu-gui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240000">
            <a:off x="3072384" y="3913632"/>
            <a:ext cx="1481328" cy="197510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731520" y="1389888"/>
            <a:ext cx="2660904" cy="3499104"/>
          </a:xfrm>
          <a:prstGeom prst="roundRect">
            <a:avLst>
              <a:gd name="adj" fmla="val 206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sx="100000" sy="100000" kx="0" ky="0" algn="bl" rotWithShape="0" blurRad="44450" dist="50800" dir="2700000">
              <a:srgbClr val="0B1427">
                <a:alpha val="22000"/>
              </a:srgbClr>
            </a:outerShdw>
          </a:effectLst>
        </p:spPr>
      </p:sp>
      <p:pic>
        <p:nvPicPr>
          <p:cNvPr id="14" name="Image 2" descr="一隅咖啡自主练习图文卡片 01-cov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1463040"/>
            <a:ext cx="2514600" cy="33528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777240" y="5047488"/>
            <a:ext cx="859536" cy="1097280"/>
          </a:xfrm>
          <a:prstGeom prst="roundRect">
            <a:avLst>
              <a:gd name="adj" fmla="val 6383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6" name="Image 3" descr="一隅咖啡自主练习图文卡片 02-day-rhythm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5120640"/>
            <a:ext cx="713232" cy="950976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1737360" y="5047488"/>
            <a:ext cx="859536" cy="1097280"/>
          </a:xfrm>
          <a:prstGeom prst="roundRect">
            <a:avLst>
              <a:gd name="adj" fmla="val 6383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8" name="Image 4" descr="一隅咖啡自主练习图文卡片 04-weekend-windo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0512" y="5120640"/>
            <a:ext cx="713232" cy="950976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2697480" y="5047488"/>
            <a:ext cx="859536" cy="1097280"/>
          </a:xfrm>
          <a:prstGeom prst="roundRect">
            <a:avLst>
              <a:gd name="adj" fmla="val 6383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20" name="Image 5" descr="一隅咖啡自主练习图文卡片 06-closing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0632" y="5120640"/>
            <a:ext cx="713232" cy="950976"/>
          </a:xfrm>
          <a:prstGeom prst="rect">
            <a:avLst/>
          </a:prstGeom>
        </p:spPr>
      </p:pic>
      <p:sp>
        <p:nvSpPr>
          <p:cNvPr id="21" name="Shape 13"/>
          <p:cNvSpPr/>
          <p:nvPr/>
        </p:nvSpPr>
        <p:spPr>
          <a:xfrm>
            <a:off x="1124712" y="6053328"/>
            <a:ext cx="19842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22" name="Text 14"/>
          <p:cNvSpPr/>
          <p:nvPr/>
        </p:nvSpPr>
        <p:spPr>
          <a:xfrm>
            <a:off x="1207008" y="6062472"/>
            <a:ext cx="18196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 张卡片成套交付</a:t>
            </a:r>
            <a:endParaRPr lang="en-US" sz="1000" dirty="0"/>
          </a:p>
        </p:txBody>
      </p:sp>
      <p:sp>
        <p:nvSpPr>
          <p:cNvPr id="23" name="Text 15"/>
          <p:cNvSpPr/>
          <p:nvPr/>
        </p:nvSpPr>
        <p:spPr>
          <a:xfrm>
            <a:off x="5623560" y="1481328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70" kern="0" dirty="0">
                <a:solidFill>
                  <a:srgbClr val="D8897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TITLE / 标题</a:t>
            </a:r>
            <a:endParaRPr lang="en-US" sz="1050" dirty="0"/>
          </a:p>
        </p:txBody>
      </p:sp>
      <p:sp>
        <p:nvSpPr>
          <p:cNvPr id="24" name="Text 16"/>
          <p:cNvSpPr/>
          <p:nvPr/>
        </p:nvSpPr>
        <p:spPr>
          <a:xfrm>
            <a:off x="5623560" y="1783080"/>
            <a:ext cx="54406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一个人待一小时，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我会选这家社区咖啡店</a:t>
            </a:r>
            <a:endParaRPr lang="en-US" sz="2300" dirty="0"/>
          </a:p>
        </p:txBody>
      </p:sp>
      <p:sp>
        <p:nvSpPr>
          <p:cNvPr id="25" name="Text 17"/>
          <p:cNvSpPr/>
          <p:nvPr/>
        </p:nvSpPr>
        <p:spPr>
          <a:xfrm>
            <a:off x="5623560" y="2825496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70" kern="0" dirty="0">
                <a:solidFill>
                  <a:srgbClr val="D8897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OPENING / 正文开场</a:t>
            </a:r>
            <a:endParaRPr lang="en-US" sz="1050" dirty="0"/>
          </a:p>
        </p:txBody>
      </p:sp>
      <p:sp>
        <p:nvSpPr>
          <p:cNvPr id="26" name="Text 18"/>
          <p:cNvSpPr/>
          <p:nvPr/>
        </p:nvSpPr>
        <p:spPr>
          <a:xfrm>
            <a:off x="5623560" y="3127248"/>
            <a:ext cx="5257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i="1" dirty="0">
                <a:solidFill>
                  <a:srgbClr val="D8DF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“有些店适合拍照，有些店适合把手机扣在桌上。”</a:t>
            </a:r>
            <a:endParaRPr lang="en-US" sz="1550" dirty="0"/>
          </a:p>
        </p:txBody>
      </p:sp>
      <p:sp>
        <p:nvSpPr>
          <p:cNvPr id="27" name="Text 19"/>
          <p:cNvSpPr/>
          <p:nvPr/>
        </p:nvSpPr>
        <p:spPr>
          <a:xfrm>
            <a:off x="5623560" y="3867912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70" kern="0" dirty="0">
                <a:solidFill>
                  <a:srgbClr val="D8897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STRUCTURE / 内容结构</a:t>
            </a:r>
            <a:endParaRPr lang="en-US" sz="1050" dirty="0"/>
          </a:p>
        </p:txBody>
      </p:sp>
      <p:sp>
        <p:nvSpPr>
          <p:cNvPr id="28" name="Text 20"/>
          <p:cNvSpPr/>
          <p:nvPr/>
        </p:nvSpPr>
        <p:spPr>
          <a:xfrm>
            <a:off x="5623560" y="418795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8A7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29" name="Text 21"/>
          <p:cNvSpPr/>
          <p:nvPr/>
        </p:nvSpPr>
        <p:spPr>
          <a:xfrm>
            <a:off x="6044184" y="4169664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三种到店节奏</a:t>
            </a:r>
            <a:endParaRPr lang="en-US" sz="1250" dirty="0"/>
          </a:p>
        </p:txBody>
      </p:sp>
      <p:sp>
        <p:nvSpPr>
          <p:cNvPr id="30" name="Text 22"/>
          <p:cNvSpPr/>
          <p:nvPr/>
        </p:nvSpPr>
        <p:spPr>
          <a:xfrm>
            <a:off x="8321040" y="418795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8A7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31" name="Text 23"/>
          <p:cNvSpPr/>
          <p:nvPr/>
        </p:nvSpPr>
        <p:spPr>
          <a:xfrm>
            <a:off x="8741664" y="4169664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午后位置细节</a:t>
            </a:r>
            <a:endParaRPr lang="en-US" sz="1250" dirty="0"/>
          </a:p>
        </p:txBody>
      </p:sp>
      <p:sp>
        <p:nvSpPr>
          <p:cNvPr id="32" name="Text 24"/>
          <p:cNvSpPr/>
          <p:nvPr/>
        </p:nvSpPr>
        <p:spPr>
          <a:xfrm>
            <a:off x="5623560" y="4809744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8A7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33" name="Text 25"/>
          <p:cNvSpPr/>
          <p:nvPr/>
        </p:nvSpPr>
        <p:spPr>
          <a:xfrm>
            <a:off x="6044184" y="4791456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第一次来怎么点</a:t>
            </a:r>
            <a:endParaRPr lang="en-US" sz="1250" dirty="0"/>
          </a:p>
        </p:txBody>
      </p:sp>
      <p:sp>
        <p:nvSpPr>
          <p:cNvPr id="34" name="Text 26"/>
          <p:cNvSpPr/>
          <p:nvPr/>
        </p:nvSpPr>
        <p:spPr>
          <a:xfrm>
            <a:off x="8321040" y="4809744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8A7F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35" name="Text 27"/>
          <p:cNvSpPr/>
          <p:nvPr/>
        </p:nvSpPr>
        <p:spPr>
          <a:xfrm>
            <a:off x="8741664" y="4791456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一句品牌记忆</a:t>
            </a:r>
            <a:endParaRPr lang="en-US" sz="1250" dirty="0"/>
          </a:p>
        </p:txBody>
      </p:sp>
      <p:sp>
        <p:nvSpPr>
          <p:cNvPr id="36" name="Shape 28"/>
          <p:cNvSpPr/>
          <p:nvPr/>
        </p:nvSpPr>
        <p:spPr>
          <a:xfrm>
            <a:off x="5623560" y="5532120"/>
            <a:ext cx="5541264" cy="603504"/>
          </a:xfrm>
          <a:prstGeom prst="roundRect">
            <a:avLst>
              <a:gd name="adj" fmla="val 7576"/>
            </a:avLst>
          </a:prstGeom>
          <a:solidFill>
            <a:srgbClr val="24324E"/>
          </a:solidFill>
          <a:ln w="12700">
            <a:solidFill>
              <a:srgbClr val="3C4A68"/>
            </a:solidFill>
            <a:prstDash val="solid"/>
          </a:ln>
        </p:spPr>
      </p:sp>
      <p:sp>
        <p:nvSpPr>
          <p:cNvPr id="37" name="Text 29"/>
          <p:cNvSpPr/>
          <p:nvPr/>
        </p:nvSpPr>
        <p:spPr>
          <a:xfrm>
            <a:off x="5879592" y="5632704"/>
            <a:ext cx="5056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D6DDE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合规标注｜图片与文字均为自主练习案例；产品、空间、地址、价格等正式发布前需真实校对。</a:t>
            </a:r>
            <a:endParaRPr lang="en-US" sz="1060" dirty="0"/>
          </a:p>
        </p:txBody>
      </p:sp>
      <p:sp>
        <p:nvSpPr>
          <p:cNvPr id="38" name="Text 30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EB8C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示例内容为虚构品牌自主练习；素材不对应真实门店。</a:t>
            </a:r>
            <a:endParaRPr lang="en-US" sz="820" dirty="0"/>
          </a:p>
        </p:txBody>
      </p:sp>
      <p:sp>
        <p:nvSpPr>
          <p:cNvPr id="39" name="Text 31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AEB8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2648" y="393192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120" kern="0" dirty="0">
                <a:solidFill>
                  <a:srgbClr val="6657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建议资源配比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612648" y="694944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5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资源先投在可持续产出，而不是一次性精修</a:t>
            </a:r>
            <a:endParaRPr lang="en-US" sz="2850" dirty="0"/>
          </a:p>
        </p:txBody>
      </p:sp>
      <p:sp>
        <p:nvSpPr>
          <p:cNvPr id="4" name="Shape 2"/>
          <p:cNvSpPr/>
          <p:nvPr/>
        </p:nvSpPr>
        <p:spPr>
          <a:xfrm>
            <a:off x="9381744" y="329184"/>
            <a:ext cx="2212848" cy="310896"/>
          </a:xfrm>
          <a:prstGeom prst="roundRect">
            <a:avLst>
              <a:gd name="adj" fmla="val 23529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464040" y="338328"/>
            <a:ext cx="20482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自主练习案例｜虚构品牌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1298448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按每周内容总工时折算｜以下为建议值，不是历史投入</a:t>
            </a:r>
            <a:endParaRPr lang="en-US" sz="122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475488" y="1508760"/>
          <a:ext cx="5074920" cy="4462272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8" name="Text 5"/>
          <p:cNvSpPr/>
          <p:nvPr/>
        </p:nvSpPr>
        <p:spPr>
          <a:xfrm>
            <a:off x="1993392" y="2926080"/>
            <a:ext cx="2011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2057400" y="3502152"/>
            <a:ext cx="187452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66718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每周内容工时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03504" y="1828800"/>
            <a:ext cx="6583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2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261872" y="184708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选题与脚本</a:t>
            </a:r>
            <a:endParaRPr lang="en-US" sz="1060" dirty="0"/>
          </a:p>
        </p:txBody>
      </p:sp>
      <p:sp>
        <p:nvSpPr>
          <p:cNvPr id="12" name="Text 9"/>
          <p:cNvSpPr/>
          <p:nvPr/>
        </p:nvSpPr>
        <p:spPr>
          <a:xfrm>
            <a:off x="4041648" y="1975104"/>
            <a:ext cx="6583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6657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700016" y="1993392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拍摄与设计</a:t>
            </a:r>
            <a:endParaRPr lang="en-US" sz="1060" dirty="0"/>
          </a:p>
        </p:txBody>
      </p:sp>
      <p:sp>
        <p:nvSpPr>
          <p:cNvPr id="14" name="Text 11"/>
          <p:cNvSpPr/>
          <p:nvPr/>
        </p:nvSpPr>
        <p:spPr>
          <a:xfrm>
            <a:off x="4087368" y="4617720"/>
            <a:ext cx="6583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B95D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745736" y="463600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发布与互动</a:t>
            </a:r>
            <a:endParaRPr lang="en-US" sz="1060" dirty="0"/>
          </a:p>
        </p:txBody>
      </p:sp>
      <p:sp>
        <p:nvSpPr>
          <p:cNvPr id="16" name="Text 13"/>
          <p:cNvSpPr/>
          <p:nvPr/>
        </p:nvSpPr>
        <p:spPr>
          <a:xfrm>
            <a:off x="676656" y="4709160"/>
            <a:ext cx="6583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5967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335024" y="472744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复盘归档</a:t>
            </a:r>
            <a:endParaRPr lang="en-US" sz="1060" dirty="0"/>
          </a:p>
        </p:txBody>
      </p:sp>
      <p:sp>
        <p:nvSpPr>
          <p:cNvPr id="18" name="Text 15"/>
          <p:cNvSpPr/>
          <p:nvPr/>
        </p:nvSpPr>
        <p:spPr>
          <a:xfrm>
            <a:off x="5824728" y="1581912"/>
            <a:ext cx="3200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spc="70" kern="0" dirty="0">
                <a:solidFill>
                  <a:srgbClr val="6657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WEEKLY WORKBENCH / 每周样板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5824728" y="1901952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 6 小时 / 周为小店参考盘子</a:t>
            </a:r>
            <a:endParaRPr lang="en-US" sz="2000" dirty="0"/>
          </a:p>
        </p:txBody>
      </p:sp>
      <p:sp>
        <p:nvSpPr>
          <p:cNvPr id="20" name="Shape 17"/>
          <p:cNvSpPr/>
          <p:nvPr/>
        </p:nvSpPr>
        <p:spPr>
          <a:xfrm>
            <a:off x="5833872" y="2578608"/>
            <a:ext cx="3246120" cy="475488"/>
          </a:xfrm>
          <a:prstGeom prst="roundRect">
            <a:avLst>
              <a:gd name="adj" fmla="val 11538"/>
            </a:avLst>
          </a:prstGeom>
          <a:solidFill>
            <a:srgbClr val="17223B"/>
          </a:solidFill>
          <a:ln w="12700">
            <a:solidFill>
              <a:srgbClr val="17223B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833872" y="2651760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约 2.4h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9262872" y="2642616"/>
            <a:ext cx="1801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主题池、脚本、标题备选</a:t>
            </a:r>
            <a:endParaRPr lang="en-US" sz="1120" dirty="0"/>
          </a:p>
        </p:txBody>
      </p:sp>
      <p:sp>
        <p:nvSpPr>
          <p:cNvPr id="23" name="Shape 20"/>
          <p:cNvSpPr/>
          <p:nvPr/>
        </p:nvSpPr>
        <p:spPr>
          <a:xfrm>
            <a:off x="5833872" y="3364992"/>
            <a:ext cx="2432304" cy="475488"/>
          </a:xfrm>
          <a:prstGeom prst="roundRect">
            <a:avLst>
              <a:gd name="adj" fmla="val 11538"/>
            </a:avLst>
          </a:prstGeom>
          <a:solidFill>
            <a:srgbClr val="6657D9"/>
          </a:solidFill>
          <a:ln w="12700">
            <a:solidFill>
              <a:srgbClr val="6657D9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833872" y="3438144"/>
            <a:ext cx="24323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约 1.8h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449056" y="3429000"/>
            <a:ext cx="2615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集中拍摄、排版与图卡</a:t>
            </a:r>
            <a:endParaRPr lang="en-US" sz="1120" dirty="0"/>
          </a:p>
        </p:txBody>
      </p:sp>
      <p:sp>
        <p:nvSpPr>
          <p:cNvPr id="26" name="Shape 23"/>
          <p:cNvSpPr/>
          <p:nvPr/>
        </p:nvSpPr>
        <p:spPr>
          <a:xfrm>
            <a:off x="5833872" y="4151376"/>
            <a:ext cx="1627632" cy="475488"/>
          </a:xfrm>
          <a:prstGeom prst="roundRect">
            <a:avLst>
              <a:gd name="adj" fmla="val 11538"/>
            </a:avLst>
          </a:prstGeom>
          <a:solidFill>
            <a:srgbClr val="B95D4B"/>
          </a:solidFill>
          <a:ln w="12700">
            <a:solidFill>
              <a:srgbClr val="B95D4B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833872" y="4224528"/>
            <a:ext cx="16276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约 1.2h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7644384" y="4215384"/>
            <a:ext cx="34198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发布、回复与社群复用</a:t>
            </a:r>
            <a:endParaRPr lang="en-US" sz="1120" dirty="0"/>
          </a:p>
        </p:txBody>
      </p:sp>
      <p:sp>
        <p:nvSpPr>
          <p:cNvPr id="29" name="Shape 26"/>
          <p:cNvSpPr/>
          <p:nvPr/>
        </p:nvSpPr>
        <p:spPr>
          <a:xfrm>
            <a:off x="5833872" y="4937760"/>
            <a:ext cx="813816" cy="475488"/>
          </a:xfrm>
          <a:prstGeom prst="roundRect">
            <a:avLst>
              <a:gd name="adj" fmla="val 11538"/>
            </a:avLst>
          </a:prstGeom>
          <a:solidFill>
            <a:srgbClr val="596753"/>
          </a:solidFill>
          <a:ln w="12700">
            <a:solidFill>
              <a:srgbClr val="596753">
                <a:alpha val="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833872" y="5010912"/>
            <a:ext cx="8138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约 0.6h</a:t>
            </a:r>
            <a:endParaRPr lang="en-US" sz="1020" dirty="0"/>
          </a:p>
        </p:txBody>
      </p:sp>
      <p:sp>
        <p:nvSpPr>
          <p:cNvPr id="31" name="Text 28"/>
          <p:cNvSpPr/>
          <p:nvPr/>
        </p:nvSpPr>
        <p:spPr>
          <a:xfrm>
            <a:off x="6830568" y="5001768"/>
            <a:ext cx="4233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复盘、命名与素材归档</a:t>
            </a:r>
            <a:endParaRPr lang="en-US" sz="1120" dirty="0"/>
          </a:p>
        </p:txBody>
      </p:sp>
      <p:sp>
        <p:nvSpPr>
          <p:cNvPr id="32" name="Shape 29"/>
          <p:cNvSpPr/>
          <p:nvPr/>
        </p:nvSpPr>
        <p:spPr>
          <a:xfrm>
            <a:off x="5815584" y="5650992"/>
            <a:ext cx="5248656" cy="502920"/>
          </a:xfrm>
          <a:prstGeom prst="roundRect">
            <a:avLst>
              <a:gd name="adj" fmla="val 9091"/>
            </a:avLst>
          </a:prstGeom>
          <a:solidFill>
            <a:srgbClr val="DCE5F5"/>
          </a:solidFill>
          <a:ln w="12700">
            <a:solidFill>
              <a:srgbClr val="DCE5F5">
                <a:alpha val="0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089904" y="5733288"/>
            <a:ext cx="47183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7223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先保证持续 4 周，再决定是否增加频次或精修成本。</a:t>
            </a:r>
            <a:endParaRPr lang="en-US" sz="1150" dirty="0"/>
          </a:p>
        </p:txBody>
      </p:sp>
      <p:sp>
        <p:nvSpPr>
          <p:cNvPr id="34" name="Text 31"/>
          <p:cNvSpPr/>
          <p:nvPr/>
        </p:nvSpPr>
        <p:spPr>
          <a:xfrm>
            <a:off x="603504" y="6510528"/>
            <a:ext cx="97840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9AA4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配比与工时均为建议值，需按真实人手、素材与营业节奏调整。</a:t>
            </a:r>
            <a:endParaRPr lang="en-US" sz="820" dirty="0"/>
          </a:p>
        </p:txBody>
      </p:sp>
      <p:sp>
        <p:nvSpPr>
          <p:cNvPr id="35" name="Text 32"/>
          <p:cNvSpPr/>
          <p:nvPr/>
        </p:nvSpPr>
        <p:spPr>
          <a:xfrm>
            <a:off x="11119104" y="647395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9AA4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自主练习案例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一隅咖啡｜社区门店内容增长提案</dc:title>
  <dc:subject>虚构品牌“一隅咖啡”社区门店内容增长提案</dc:subject>
  <dc:creator>AI Service Portfolio · 自主练习</dc:creator>
  <cp:lastModifiedBy>AI Service Portfolio · 自主练习</cp:lastModifiedBy>
  <cp:revision>1</cp:revision>
  <dcterms:created xsi:type="dcterms:W3CDTF">2026-08-19T07:54:30Z</dcterms:created>
  <dcterms:modified xsi:type="dcterms:W3CDTF">2026-08-19T07:54:30Z</dcterms:modified>
</cp:coreProperties>
</file>